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330" r:id="rId5"/>
    <p:sldId id="302" r:id="rId6"/>
    <p:sldId id="303" r:id="rId7"/>
    <p:sldId id="304" r:id="rId8"/>
    <p:sldId id="308" r:id="rId9"/>
    <p:sldId id="312" r:id="rId10"/>
    <p:sldId id="327" r:id="rId11"/>
    <p:sldId id="328" r:id="rId12"/>
    <p:sldId id="329" r:id="rId13"/>
    <p:sldId id="322" r:id="rId14"/>
    <p:sldId id="323" r:id="rId15"/>
    <p:sldId id="326" r:id="rId16"/>
    <p:sldId id="325" r:id="rId17"/>
    <p:sldId id="320" r:id="rId18"/>
    <p:sldId id="324" r:id="rId19"/>
    <p:sldId id="281" r:id="rId20"/>
    <p:sldId id="331" r:id="rId21"/>
    <p:sldId id="332"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701"/>
  </p:normalViewPr>
  <p:slideViewPr>
    <p:cSldViewPr>
      <p:cViewPr varScale="1">
        <p:scale>
          <a:sx n="73" d="100"/>
          <a:sy n="73" d="100"/>
        </p:scale>
        <p:origin x="364" y="44"/>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8E34-8C8C-8747-BADB-40E1ACC00129}" type="datetimeFigureOut">
              <a:rPr lang="en-US" smtClean="0"/>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E5FCA-B2DD-C941-A2C1-638939433487}" type="slidenum">
              <a:rPr lang="en-US" smtClean="0"/>
              <a:t>‹#›</a:t>
            </a:fld>
            <a:endParaRPr lang="en-US" dirty="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0800-5EBE-BEEC-6408-0EB97BED1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466B0-8912-1DE6-7F58-C7693EC66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009EA-6C0E-D39B-FD03-4FC3E6DF8E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EF9F16-A47A-5231-1F20-5F3623C8D9B7}"/>
              </a:ext>
            </a:extLst>
          </p:cNvPr>
          <p:cNvSpPr>
            <a:spLocks noGrp="1"/>
          </p:cNvSpPr>
          <p:nvPr>
            <p:ph type="sldNum" sz="quarter" idx="5"/>
          </p:nvPr>
        </p:nvSpPr>
        <p:spPr/>
        <p:txBody>
          <a:bodyPr/>
          <a:lstStyle/>
          <a:p>
            <a:fld id="{821E5FCA-B2DD-C941-A2C1-638939433487}" type="slidenum">
              <a:rPr lang="en-US" smtClean="0"/>
              <a:t>1</a:t>
            </a:fld>
            <a:endParaRPr lang="en-US" dirty="0"/>
          </a:p>
        </p:txBody>
      </p:sp>
    </p:spTree>
    <p:extLst>
      <p:ext uri="{BB962C8B-B14F-4D97-AF65-F5344CB8AC3E}">
        <p14:creationId xmlns:p14="http://schemas.microsoft.com/office/powerpoint/2010/main" val="4070746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3127248"/>
            <a:ext cx="2029968"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84378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843784" y="3127248"/>
            <a:ext cx="2029968"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508406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5084064"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7315200"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7315200" y="3127248"/>
            <a:ext cx="2029968"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9546336"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9546336"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1146218" y="2432434"/>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3383307"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5589586" y="2432435"/>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7827392"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10035230" y="2437196"/>
            <a:ext cx="1796654"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5157787"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5157787"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400800" y="2438400"/>
            <a:ext cx="5183188"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00800" y="2871216"/>
            <a:ext cx="5183188"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0740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0740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8183880"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8183880"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7" y="2441448"/>
            <a:ext cx="109728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anchor="t"/>
          <a:lstStyle>
            <a:lvl1pPr algn="l">
              <a:lnSpc>
                <a:spcPct val="100000"/>
              </a:lnSpc>
              <a:defRPr sz="2800" cap="none" spc="200" baseline="0"/>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3063240" y="4232475"/>
            <a:ext cx="5775960" cy="333945"/>
          </a:xfrm>
        </p:spPr>
        <p:txBody>
          <a:bodyPr/>
          <a:lstStyle>
            <a:lvl1pPr marL="0" indent="0">
              <a:buNone/>
              <a:defRPr sz="1800" spc="200" baseline="0"/>
            </a:lvl1pPr>
          </a:lstStyle>
          <a:p>
            <a:pPr lvl="0"/>
            <a:r>
              <a:rPr lang="en-US"/>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Layla@TotalNutriCare.com"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6BE8-39FE-7479-E85B-B61E70C79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33A5D-6B08-8400-C423-9417E76C37FB}"/>
              </a:ext>
            </a:extLst>
          </p:cNvPr>
          <p:cNvSpPr>
            <a:spLocks noGrp="1"/>
          </p:cNvSpPr>
          <p:nvPr>
            <p:ph type="ctrTitle"/>
          </p:nvPr>
        </p:nvSpPr>
        <p:spPr/>
        <p:txBody>
          <a:bodyPr/>
          <a:lstStyle/>
          <a:p>
            <a:pPr marL="0" marR="0" algn="ctr">
              <a:spcBef>
                <a:spcPts val="0"/>
              </a:spcBef>
              <a:spcAft>
                <a:spcPts val="0"/>
              </a:spcAft>
            </a:pPr>
            <a:r>
              <a:rPr lang="en-US" sz="3200" b="0" dirty="0">
                <a:effectLst/>
                <a:highlight>
                  <a:srgbClr val="FFFF00"/>
                </a:highlight>
                <a:latin typeface="Calibri" panose="020F0502020204030204" pitchFamily="34" charset="0"/>
                <a:ea typeface="Times New Roman" panose="02020603050405020304" pitchFamily="18" charset="0"/>
              </a:rPr>
              <a:t>Kids Nutrition and Mental Health: </a:t>
            </a:r>
            <a:br>
              <a:rPr lang="en-US" sz="3200" b="0" dirty="0">
                <a:effectLst/>
                <a:highlight>
                  <a:srgbClr val="FFFF00"/>
                </a:highlight>
                <a:latin typeface="Calibri" panose="020F0502020204030204" pitchFamily="34" charset="0"/>
                <a:ea typeface="Times New Roman" panose="02020603050405020304" pitchFamily="18" charset="0"/>
              </a:rPr>
            </a:br>
            <a:r>
              <a:rPr lang="en-US" sz="3200" b="0" dirty="0">
                <a:effectLst/>
                <a:highlight>
                  <a:srgbClr val="FFFF00"/>
                </a:highlight>
                <a:latin typeface="Calibri" panose="020F0502020204030204" pitchFamily="34" charset="0"/>
                <a:ea typeface="Times New Roman" panose="02020603050405020304" pitchFamily="18" charset="0"/>
              </a:rPr>
              <a:t>The Connection Between Food and Mood</a:t>
            </a:r>
            <a:br>
              <a:rPr lang="en-US" sz="3600" b="0" dirty="0">
                <a:effectLst/>
                <a:latin typeface="Calibri" panose="020F0502020204030204" pitchFamily="34" charset="0"/>
                <a:ea typeface="Times New Roman" panose="02020603050405020304" pitchFamily="18" charset="0"/>
              </a:rPr>
            </a:br>
            <a:br>
              <a:rPr lang="en-US" sz="3600" b="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Calibri" panose="020F0502020204030204" pitchFamily="34" charset="0"/>
              </a:rPr>
            </a:br>
            <a:r>
              <a:rPr lang="en-US" sz="2400" b="0" dirty="0">
                <a:effectLst/>
                <a:latin typeface="Calibri" panose="020F0502020204030204" pitchFamily="34" charset="0"/>
                <a:ea typeface="Times New Roman" panose="02020603050405020304" pitchFamily="18" charset="0"/>
              </a:rPr>
              <a:t>How diet affects children's emotional and cognitive development</a:t>
            </a:r>
            <a:endParaRPr lang="en-US" sz="2400" b="0" dirty="0"/>
          </a:p>
        </p:txBody>
      </p:sp>
      <p:sp>
        <p:nvSpPr>
          <p:cNvPr id="3" name="Subtitle 2">
            <a:extLst>
              <a:ext uri="{FF2B5EF4-FFF2-40B4-BE49-F238E27FC236}">
                <a16:creationId xmlns:a16="http://schemas.microsoft.com/office/drawing/2014/main" id="{C6BD7687-B299-34B6-D4E0-B5793ED7BC2E}"/>
              </a:ext>
            </a:extLst>
          </p:cNvPr>
          <p:cNvSpPr>
            <a:spLocks noGrp="1"/>
          </p:cNvSpPr>
          <p:nvPr>
            <p:ph type="subTitle" idx="1"/>
          </p:nvPr>
        </p:nvSpPr>
        <p:spPr/>
        <p:txBody>
          <a:bodyPr/>
          <a:lstStyle/>
          <a:p>
            <a:endParaRPr lang="en-US" dirty="0"/>
          </a:p>
          <a:p>
            <a:r>
              <a:rPr lang="en-US" dirty="0"/>
              <a:t>Layla Sade, PhD, ND</a:t>
            </a:r>
          </a:p>
          <a:p>
            <a:r>
              <a:rPr lang="en-US" dirty="0"/>
              <a:t>Holistic Nutrition Practitioner</a:t>
            </a:r>
          </a:p>
        </p:txBody>
      </p:sp>
    </p:spTree>
    <p:extLst>
      <p:ext uri="{BB962C8B-B14F-4D97-AF65-F5344CB8AC3E}">
        <p14:creationId xmlns:p14="http://schemas.microsoft.com/office/powerpoint/2010/main" val="39631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B56F-F1A1-8E13-E601-642371A2CC79}"/>
              </a:ext>
            </a:extLst>
          </p:cNvPr>
          <p:cNvSpPr>
            <a:spLocks noGrp="1"/>
          </p:cNvSpPr>
          <p:nvPr>
            <p:ph type="title"/>
          </p:nvPr>
        </p:nvSpPr>
        <p:spPr>
          <a:xfrm>
            <a:off x="381000" y="721905"/>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Foods that Negatively Impact Mental Health:</a:t>
            </a:r>
            <a:br>
              <a:rPr lang="en-US" sz="4800" dirty="0">
                <a:effectLst/>
                <a:latin typeface="Calibri" panose="020F0502020204030204" pitchFamily="34" charset="0"/>
                <a:ea typeface="Times New Roman" panose="02020603050405020304" pitchFamily="18" charset="0"/>
              </a:rPr>
            </a:br>
            <a:endParaRPr lang="en-US" sz="2400" dirty="0"/>
          </a:p>
        </p:txBody>
      </p:sp>
      <p:sp>
        <p:nvSpPr>
          <p:cNvPr id="4" name="Content Placeholder 3">
            <a:extLst>
              <a:ext uri="{FF2B5EF4-FFF2-40B4-BE49-F238E27FC236}">
                <a16:creationId xmlns:a16="http://schemas.microsoft.com/office/drawing/2014/main" id="{4DD5667B-4E46-12EE-AA4D-5CE9C64166C5}"/>
              </a:ext>
            </a:extLst>
          </p:cNvPr>
          <p:cNvSpPr>
            <a:spLocks noGrp="1"/>
          </p:cNvSpPr>
          <p:nvPr>
            <p:ph sz="half" idx="2"/>
          </p:nvPr>
        </p:nvSpPr>
        <p:spPr/>
        <p:txBody>
          <a:bodyPr/>
          <a:lstStyle/>
          <a:p>
            <a:pPr marL="0" marR="0">
              <a:spcBef>
                <a:spcPts val="0"/>
              </a:spcBef>
              <a:spcAft>
                <a:spcPts val="0"/>
              </a:spcAft>
            </a:pPr>
            <a:r>
              <a:rPr lang="en-US" sz="1800" b="1" dirty="0">
                <a:solidFill>
                  <a:srgbClr val="00B0F0"/>
                </a:solidFill>
                <a:effectLst/>
                <a:latin typeface="Calibri" panose="020F0502020204030204" pitchFamily="34" charset="0"/>
                <a:ea typeface="Times New Roman" panose="02020603050405020304" pitchFamily="18" charset="0"/>
              </a:rPr>
              <a:t>- </a:t>
            </a:r>
            <a:r>
              <a:rPr lang="en-US" sz="2000" b="1" dirty="0">
                <a:solidFill>
                  <a:srgbClr val="00B0F0"/>
                </a:solidFill>
                <a:effectLst/>
                <a:latin typeface="Calibri" panose="020F0502020204030204" pitchFamily="34" charset="0"/>
                <a:ea typeface="Times New Roman" panose="02020603050405020304" pitchFamily="18" charset="0"/>
              </a:rPr>
              <a:t>Sugary Snacks and Beverages</a:t>
            </a:r>
            <a:r>
              <a:rPr lang="en-US" sz="2000" dirty="0">
                <a:effectLst/>
                <a:latin typeface="Calibri" panose="020F0502020204030204" pitchFamily="34" charset="0"/>
                <a:ea typeface="Times New Roman" panose="02020603050405020304" pitchFamily="18" charset="0"/>
              </a:rPr>
              <a:t>: Lead to energy crashes and mood swings.</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solidFill>
                  <a:srgbClr val="00B0F0"/>
                </a:solidFill>
                <a:effectLst/>
                <a:latin typeface="Calibri" panose="020F0502020204030204" pitchFamily="34" charset="0"/>
                <a:ea typeface="Times New Roman" panose="02020603050405020304" pitchFamily="18" charset="0"/>
              </a:rPr>
              <a:t>  - Processed Foods</a:t>
            </a:r>
            <a:r>
              <a:rPr lang="en-US" sz="2000" dirty="0">
                <a:effectLst/>
                <a:latin typeface="Calibri" panose="020F0502020204030204" pitchFamily="34" charset="0"/>
                <a:ea typeface="Times New Roman" panose="02020603050405020304" pitchFamily="18" charset="0"/>
              </a:rPr>
              <a:t>: High in unhealthy fats and additives, high in refined sugars that may worsen hyperactivity and anxiety.</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solidFill>
                  <a:srgbClr val="00B0F0"/>
                </a:solidFill>
                <a:effectLst/>
                <a:latin typeface="Calibri" panose="020F0502020204030204" pitchFamily="34" charset="0"/>
                <a:ea typeface="Times New Roman" panose="02020603050405020304" pitchFamily="18" charset="0"/>
              </a:rPr>
              <a:t>  - Fast Food</a:t>
            </a:r>
            <a:r>
              <a:rPr lang="en-US" sz="2000" dirty="0">
                <a:effectLst/>
                <a:latin typeface="Calibri" panose="020F0502020204030204" pitchFamily="34" charset="0"/>
                <a:ea typeface="Times New Roman" panose="02020603050405020304" pitchFamily="18" charset="0"/>
              </a:rPr>
              <a:t>: Lacks essential nutrients and can negatively affect brain development.</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p>
        </p:txBody>
      </p:sp>
      <p:sp>
        <p:nvSpPr>
          <p:cNvPr id="6" name="Content Placeholder 5">
            <a:extLst>
              <a:ext uri="{FF2B5EF4-FFF2-40B4-BE49-F238E27FC236}">
                <a16:creationId xmlns:a16="http://schemas.microsoft.com/office/drawing/2014/main" id="{F740C57E-0F55-2A9A-D105-116BBC2DC62A}"/>
              </a:ext>
            </a:extLst>
          </p:cNvPr>
          <p:cNvSpPr>
            <a:spLocks noGrp="1"/>
          </p:cNvSpPr>
          <p:nvPr>
            <p:ph sz="quarter" idx="4"/>
          </p:nvPr>
        </p:nvSpPr>
        <p:spPr/>
        <p:txBody>
          <a:bodyPr/>
          <a:lstStyle/>
          <a:p>
            <a:pPr marL="0" marR="0">
              <a:spcBef>
                <a:spcPts val="0"/>
              </a:spcBef>
              <a:spcAft>
                <a:spcPts val="0"/>
              </a:spcAft>
            </a:pPr>
            <a:r>
              <a:rPr lang="en-US" sz="2000" b="1" dirty="0">
                <a:solidFill>
                  <a:srgbClr val="00B0F0"/>
                </a:solidFill>
                <a:effectLst/>
                <a:latin typeface="Calibri" panose="020F0502020204030204" pitchFamily="34" charset="0"/>
                <a:ea typeface="Times New Roman" panose="02020603050405020304" pitchFamily="18" charset="0"/>
              </a:rPr>
              <a:t>- Artificial Additives and Preservatives</a:t>
            </a:r>
            <a:r>
              <a:rPr lang="en-US" sz="2000" dirty="0">
                <a:effectLst/>
                <a:latin typeface="Calibri" panose="020F0502020204030204" pitchFamily="34" charset="0"/>
                <a:ea typeface="Times New Roman" panose="02020603050405020304" pitchFamily="18" charset="0"/>
              </a:rPr>
              <a:t>: Linked to hyperactivity and behavioral issues in children.</a:t>
            </a:r>
          </a:p>
          <a:p>
            <a:pPr marL="0"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rgbClr val="00B0F0"/>
                </a:solidFill>
                <a:latin typeface="Calibri" panose="020F0502020204030204" pitchFamily="34" charset="0"/>
                <a:ea typeface="Calibri" panose="020F0502020204030204" pitchFamily="34" charset="0"/>
              </a:rPr>
              <a:t>- Excessive caffeine</a:t>
            </a:r>
            <a:r>
              <a:rPr lang="en-US" sz="2000" dirty="0">
                <a:latin typeface="Calibri" panose="020F0502020204030204" pitchFamily="34" charset="0"/>
                <a:ea typeface="Calibri" panose="020F0502020204030204" pitchFamily="34" charset="0"/>
              </a:rPr>
              <a:t>: can cause anxiety and disrupt sleep patterns.</a:t>
            </a:r>
            <a:endParaRPr lang="en-US" sz="2000" dirty="0">
              <a:effectLst/>
              <a:latin typeface="Calibri" panose="020F0502020204030204" pitchFamily="34" charset="0"/>
              <a:ea typeface="Calibri" panose="020F0502020204030204" pitchFamily="34" charset="0"/>
            </a:endParaRPr>
          </a:p>
          <a:p>
            <a:endParaRPr lang="en-US" dirty="0"/>
          </a:p>
        </p:txBody>
      </p:sp>
      <p:sp>
        <p:nvSpPr>
          <p:cNvPr id="7" name="Footer Placeholder 6">
            <a:extLst>
              <a:ext uri="{FF2B5EF4-FFF2-40B4-BE49-F238E27FC236}">
                <a16:creationId xmlns:a16="http://schemas.microsoft.com/office/drawing/2014/main" id="{9CA5F9CF-27CE-92ED-8B69-3BFD2F445E71}"/>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4421DDE8-687B-3D1F-1F47-2FA6111F6CD4}"/>
              </a:ext>
            </a:extLst>
          </p:cNvPr>
          <p:cNvSpPr>
            <a:spLocks noGrp="1"/>
          </p:cNvSpPr>
          <p:nvPr>
            <p:ph type="sldNum" sz="quarter" idx="12"/>
          </p:nvPr>
        </p:nvSpPr>
        <p:spPr/>
        <p:txBody>
          <a:bodyPr/>
          <a:lstStyle/>
          <a:p>
            <a:fld id="{294A09A9-5501-47C1-A89A-A340965A2BE2}" type="slidenum">
              <a:rPr lang="en-US" smtClean="0"/>
              <a:t>10</a:t>
            </a:fld>
            <a:endParaRPr lang="en-US" dirty="0"/>
          </a:p>
        </p:txBody>
      </p:sp>
    </p:spTree>
    <p:extLst>
      <p:ext uri="{BB962C8B-B14F-4D97-AF65-F5344CB8AC3E}">
        <p14:creationId xmlns:p14="http://schemas.microsoft.com/office/powerpoint/2010/main" val="177748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B56F-F1A1-8E13-E601-642371A2CC79}"/>
              </a:ext>
            </a:extLst>
          </p:cNvPr>
          <p:cNvSpPr>
            <a:spLocks noGrp="1"/>
          </p:cNvSpPr>
          <p:nvPr>
            <p:ph type="title"/>
          </p:nvPr>
        </p:nvSpPr>
        <p:spPr>
          <a:xfrm>
            <a:off x="381000" y="721905"/>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Nutritional Deficiencies and Mental Disorders</a:t>
            </a:r>
            <a:br>
              <a:rPr lang="en-US" sz="4800" dirty="0">
                <a:effectLst/>
                <a:latin typeface="Calibri" panose="020F0502020204030204" pitchFamily="34" charset="0"/>
                <a:ea typeface="Times New Roman" panose="02020603050405020304" pitchFamily="18" charset="0"/>
              </a:rPr>
            </a:br>
            <a:endParaRPr lang="en-US" sz="2400" dirty="0"/>
          </a:p>
        </p:txBody>
      </p:sp>
      <p:sp>
        <p:nvSpPr>
          <p:cNvPr id="4" name="Content Placeholder 3">
            <a:extLst>
              <a:ext uri="{FF2B5EF4-FFF2-40B4-BE49-F238E27FC236}">
                <a16:creationId xmlns:a16="http://schemas.microsoft.com/office/drawing/2014/main" id="{4DD5667B-4E46-12EE-AA4D-5CE9C64166C5}"/>
              </a:ext>
            </a:extLst>
          </p:cNvPr>
          <p:cNvSpPr>
            <a:spLocks noGrp="1"/>
          </p:cNvSpPr>
          <p:nvPr>
            <p:ph sz="half" idx="2"/>
          </p:nvPr>
        </p:nvSpPr>
        <p:spPr/>
        <p:txBody>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 Vitamin D</a:t>
            </a:r>
            <a:r>
              <a:rPr lang="en-US" sz="2000" dirty="0">
                <a:effectLst/>
                <a:latin typeface="Calibri" panose="020F0502020204030204" pitchFamily="34" charset="0"/>
                <a:ea typeface="Times New Roman" panose="02020603050405020304" pitchFamily="18" charset="0"/>
              </a:rPr>
              <a:t>: Linked to depression and anxiety.</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 </a:t>
            </a:r>
            <a:r>
              <a:rPr lang="en-US" sz="2000" b="1" dirty="0">
                <a:effectLst/>
                <a:latin typeface="Calibri" panose="020F0502020204030204" pitchFamily="34" charset="0"/>
                <a:ea typeface="Times New Roman" panose="02020603050405020304" pitchFamily="18" charset="0"/>
              </a:rPr>
              <a:t>B Vitamins (B12, Folate</a:t>
            </a:r>
            <a:r>
              <a:rPr lang="en-US" sz="2000" dirty="0">
                <a:effectLst/>
                <a:latin typeface="Calibri" panose="020F0502020204030204" pitchFamily="34" charset="0"/>
                <a:ea typeface="Times New Roman" panose="02020603050405020304" pitchFamily="18" charset="0"/>
              </a:rPr>
              <a:t>): Deficiencies can lead to cognitive decline and mood disorders.</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 Iron</a:t>
            </a:r>
            <a:r>
              <a:rPr lang="en-US" sz="2000" dirty="0">
                <a:effectLst/>
                <a:latin typeface="Calibri" panose="020F0502020204030204" pitchFamily="34" charset="0"/>
                <a:ea typeface="Times New Roman" panose="02020603050405020304" pitchFamily="18" charset="0"/>
              </a:rPr>
              <a:t>: Low levels associated with fatigue and depression, poor concentration, and irritability</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p>
        </p:txBody>
      </p:sp>
      <p:sp>
        <p:nvSpPr>
          <p:cNvPr id="6" name="Content Placeholder 5">
            <a:extLst>
              <a:ext uri="{FF2B5EF4-FFF2-40B4-BE49-F238E27FC236}">
                <a16:creationId xmlns:a16="http://schemas.microsoft.com/office/drawing/2014/main" id="{F740C57E-0F55-2A9A-D105-116BBC2DC62A}"/>
              </a:ext>
            </a:extLst>
          </p:cNvPr>
          <p:cNvSpPr>
            <a:spLocks noGrp="1"/>
          </p:cNvSpPr>
          <p:nvPr>
            <p:ph sz="quarter" idx="4"/>
          </p:nvPr>
        </p:nvSpPr>
        <p:spPr/>
        <p:txBody>
          <a:bodyPr/>
          <a:lstStyle/>
          <a:p>
            <a:pPr marL="0" marR="0">
              <a:spcBef>
                <a:spcPts val="0"/>
              </a:spcBef>
              <a:spcAft>
                <a:spcPts val="0"/>
              </a:spcAft>
            </a:pPr>
            <a:r>
              <a:rPr lang="en-US" sz="2000" b="1" dirty="0">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Zinc and Magnesium</a:t>
            </a:r>
            <a:r>
              <a:rPr lang="en-US" sz="2000" dirty="0">
                <a:effectLst/>
                <a:latin typeface="Calibri" panose="020F0502020204030204" pitchFamily="34" charset="0"/>
                <a:ea typeface="Times New Roman" panose="02020603050405020304" pitchFamily="18" charset="0"/>
              </a:rPr>
              <a:t>: mood instability and cognitive issues</a:t>
            </a:r>
          </a:p>
          <a:p>
            <a:pPr marL="0" marR="0">
              <a:spcBef>
                <a:spcPts val="0"/>
              </a:spcBef>
              <a:spcAft>
                <a:spcPts val="0"/>
              </a:spcAft>
            </a:pPr>
            <a:endParaRPr lang="en-US" sz="2000" dirty="0">
              <a:latin typeface="Calibri" panose="020F0502020204030204" pitchFamily="34" charset="0"/>
              <a:ea typeface="Calibri" panose="020F0502020204030204" pitchFamily="34" charset="0"/>
            </a:endParaRPr>
          </a:p>
          <a:p>
            <a:pPr marL="0">
              <a:spcBef>
                <a:spcPts val="0"/>
              </a:spcBef>
            </a:pPr>
            <a:r>
              <a:rPr lang="en-US" sz="2000" b="1" dirty="0">
                <a:effectLst/>
                <a:latin typeface="Calibri" panose="020F0502020204030204" pitchFamily="34" charset="0"/>
                <a:ea typeface="Times New Roman" panose="02020603050405020304" pitchFamily="18" charset="0"/>
              </a:rPr>
              <a:t>  - Omega-3 Fatty Acids: </a:t>
            </a:r>
            <a:r>
              <a:rPr lang="en-US" sz="2000" dirty="0">
                <a:effectLst/>
                <a:latin typeface="Calibri" panose="020F0502020204030204" pitchFamily="34" charset="0"/>
                <a:ea typeface="Times New Roman" panose="02020603050405020304" pitchFamily="18" charset="0"/>
              </a:rPr>
              <a:t>Low levels linked to increased risk of depression and anxiety and other behavioral disorders.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endParaRPr lang="en-US" dirty="0"/>
          </a:p>
        </p:txBody>
      </p:sp>
      <p:sp>
        <p:nvSpPr>
          <p:cNvPr id="7" name="Footer Placeholder 6">
            <a:extLst>
              <a:ext uri="{FF2B5EF4-FFF2-40B4-BE49-F238E27FC236}">
                <a16:creationId xmlns:a16="http://schemas.microsoft.com/office/drawing/2014/main" id="{9CA5F9CF-27CE-92ED-8B69-3BFD2F445E71}"/>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4421DDE8-687B-3D1F-1F47-2FA6111F6CD4}"/>
              </a:ext>
            </a:extLst>
          </p:cNvPr>
          <p:cNvSpPr>
            <a:spLocks noGrp="1"/>
          </p:cNvSpPr>
          <p:nvPr>
            <p:ph type="sldNum" sz="quarter" idx="12"/>
          </p:nvPr>
        </p:nvSpPr>
        <p:spPr/>
        <p:txBody>
          <a:bodyPr/>
          <a:lstStyle/>
          <a:p>
            <a:fld id="{294A09A9-5501-47C1-A89A-A340965A2BE2}" type="slidenum">
              <a:rPr lang="en-US" smtClean="0"/>
              <a:t>11</a:t>
            </a:fld>
            <a:endParaRPr lang="en-US" dirty="0"/>
          </a:p>
        </p:txBody>
      </p:sp>
    </p:spTree>
    <p:extLst>
      <p:ext uri="{BB962C8B-B14F-4D97-AF65-F5344CB8AC3E}">
        <p14:creationId xmlns:p14="http://schemas.microsoft.com/office/powerpoint/2010/main" val="121508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B56F-F1A1-8E13-E601-642371A2CC79}"/>
              </a:ext>
            </a:extLst>
          </p:cNvPr>
          <p:cNvSpPr>
            <a:spLocks noGrp="1"/>
          </p:cNvSpPr>
          <p:nvPr>
            <p:ph type="title"/>
          </p:nvPr>
        </p:nvSpPr>
        <p:spPr>
          <a:xfrm>
            <a:off x="381000" y="517167"/>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Lifestyle and Dietary Approaches for Mental Health</a:t>
            </a:r>
            <a:br>
              <a:rPr lang="en-US" sz="4800" dirty="0">
                <a:effectLst/>
                <a:latin typeface="Calibri" panose="020F0502020204030204" pitchFamily="34" charset="0"/>
                <a:ea typeface="Times New Roman" panose="02020603050405020304" pitchFamily="18" charset="0"/>
              </a:rPr>
            </a:br>
            <a:endParaRPr lang="en-US" sz="2400" dirty="0"/>
          </a:p>
        </p:txBody>
      </p:sp>
      <p:sp>
        <p:nvSpPr>
          <p:cNvPr id="4" name="Content Placeholder 3">
            <a:extLst>
              <a:ext uri="{FF2B5EF4-FFF2-40B4-BE49-F238E27FC236}">
                <a16:creationId xmlns:a16="http://schemas.microsoft.com/office/drawing/2014/main" id="{4DD5667B-4E46-12EE-AA4D-5CE9C64166C5}"/>
              </a:ext>
            </a:extLst>
          </p:cNvPr>
          <p:cNvSpPr>
            <a:spLocks noGrp="1"/>
          </p:cNvSpPr>
          <p:nvPr>
            <p:ph sz="half" idx="2"/>
          </p:nvPr>
        </p:nvSpPr>
        <p:spPr>
          <a:xfrm>
            <a:off x="612648" y="2595527"/>
            <a:ext cx="5157787" cy="3247462"/>
          </a:xfrm>
        </p:spPr>
        <p:txBody>
          <a:bodyPr/>
          <a:lstStyle/>
          <a:p>
            <a:pPr marL="0" marR="0">
              <a:spcBef>
                <a:spcPts val="0"/>
              </a:spcBef>
              <a:spcAft>
                <a:spcPts val="0"/>
              </a:spcAft>
            </a:pPr>
            <a:r>
              <a:rPr lang="en-US" sz="2000" b="1" u="sng" dirty="0">
                <a:solidFill>
                  <a:srgbClr val="00B0F0"/>
                </a:solidFill>
                <a:effectLst/>
                <a:latin typeface="Calibri" panose="020F0502020204030204" pitchFamily="34" charset="0"/>
                <a:ea typeface="Times New Roman" panose="02020603050405020304" pitchFamily="18" charset="0"/>
              </a:rPr>
              <a:t>Mediterranean Diet</a:t>
            </a:r>
            <a:r>
              <a:rPr lang="en-US" sz="2000" dirty="0">
                <a:effectLst/>
                <a:latin typeface="Calibri" panose="020F0502020204030204" pitchFamily="34" charset="0"/>
                <a:ea typeface="Times New Roman" panose="02020603050405020304" pitchFamily="18" charset="0"/>
              </a:rPr>
              <a:t>: Rich in vegetables, whole grains, fish, and healthy fats.</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00B0F0"/>
                </a:solidFill>
                <a:effectLst/>
                <a:latin typeface="Calibri" panose="020F0502020204030204" pitchFamily="34" charset="0"/>
                <a:ea typeface="Times New Roman" panose="02020603050405020304" pitchFamily="18" charset="0"/>
              </a:rPr>
              <a:t>  - </a:t>
            </a:r>
            <a:r>
              <a:rPr lang="en-US" sz="2000" b="1" u="sng" dirty="0">
                <a:solidFill>
                  <a:srgbClr val="00B0F0"/>
                </a:solidFill>
                <a:effectLst/>
                <a:latin typeface="Calibri" panose="020F0502020204030204" pitchFamily="34" charset="0"/>
                <a:ea typeface="Times New Roman" panose="02020603050405020304" pitchFamily="18" charset="0"/>
              </a:rPr>
              <a:t>Regular Meals: </a:t>
            </a:r>
            <a:r>
              <a:rPr lang="en-US" sz="2000" dirty="0">
                <a:effectLst/>
                <a:latin typeface="Calibri" panose="020F0502020204030204" pitchFamily="34" charset="0"/>
                <a:ea typeface="Times New Roman" panose="02020603050405020304" pitchFamily="18" charset="0"/>
              </a:rPr>
              <a:t>Balanced meals that maintain blood sugar levels.</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u="sng" dirty="0">
                <a:solidFill>
                  <a:srgbClr val="00B0F0"/>
                </a:solidFill>
                <a:effectLst/>
                <a:latin typeface="Calibri" panose="020F0502020204030204" pitchFamily="34" charset="0"/>
                <a:ea typeface="Times New Roman" panose="02020603050405020304" pitchFamily="18" charset="0"/>
              </a:rPr>
              <a:t>  - Hydration</a:t>
            </a:r>
            <a:r>
              <a:rPr lang="en-US" sz="2000" dirty="0">
                <a:effectLst/>
                <a:latin typeface="Calibri" panose="020F0502020204030204" pitchFamily="34" charset="0"/>
                <a:ea typeface="Times New Roman" panose="02020603050405020304" pitchFamily="18" charset="0"/>
              </a:rPr>
              <a:t>: Encourage kids to drink plenty of water to support cognitive function.</a:t>
            </a:r>
            <a:br>
              <a:rPr lang="en-US" sz="2000" dirty="0">
                <a:effectLst/>
                <a:latin typeface="Calibri" panose="020F0502020204030204" pitchFamily="34" charset="0"/>
                <a:ea typeface="Calibri" panose="020F0502020204030204" pitchFamily="34" charset="0"/>
              </a:rPr>
            </a:b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p>
        </p:txBody>
      </p:sp>
      <p:sp>
        <p:nvSpPr>
          <p:cNvPr id="6" name="Content Placeholder 5">
            <a:extLst>
              <a:ext uri="{FF2B5EF4-FFF2-40B4-BE49-F238E27FC236}">
                <a16:creationId xmlns:a16="http://schemas.microsoft.com/office/drawing/2014/main" id="{F740C57E-0F55-2A9A-D105-116BBC2DC62A}"/>
              </a:ext>
            </a:extLst>
          </p:cNvPr>
          <p:cNvSpPr>
            <a:spLocks noGrp="1"/>
          </p:cNvSpPr>
          <p:nvPr>
            <p:ph sz="quarter" idx="4"/>
          </p:nvPr>
        </p:nvSpPr>
        <p:spPr>
          <a:xfrm>
            <a:off x="6396164" y="2209800"/>
            <a:ext cx="5183188" cy="3247462"/>
          </a:xfrm>
        </p:spPr>
        <p:txBody>
          <a:bodyPr/>
          <a:lstStyle/>
          <a:p>
            <a:pPr marL="0" indent="0">
              <a:buNone/>
            </a:pPr>
            <a:br>
              <a:rPr lang="en-US" sz="1800" dirty="0">
                <a:effectLst/>
                <a:latin typeface="Calibri" panose="020F0502020204030204" pitchFamily="34" charset="0"/>
                <a:ea typeface="Calibri" panose="020F0502020204030204" pitchFamily="34" charset="0"/>
              </a:rPr>
            </a:br>
            <a:r>
              <a:rPr lang="en-US" sz="2000" b="1" u="sng" dirty="0">
                <a:solidFill>
                  <a:srgbClr val="00B0F0"/>
                </a:solidFill>
                <a:effectLst/>
                <a:latin typeface="Calibri" panose="020F0502020204030204" pitchFamily="34" charset="0"/>
                <a:ea typeface="Times New Roman" panose="02020603050405020304" pitchFamily="18" charset="0"/>
              </a:rPr>
              <a:t>- Encourage Variety</a:t>
            </a:r>
            <a:r>
              <a:rPr lang="en-US" sz="2000" dirty="0">
                <a:effectLst/>
                <a:latin typeface="Calibri" panose="020F0502020204030204" pitchFamily="34" charset="0"/>
                <a:ea typeface="Times New Roman" panose="02020603050405020304" pitchFamily="18" charset="0"/>
              </a:rPr>
              <a:t>: Introduce different fruits, vegetables, and whole foods to ensure balanced nutrient intake.</a:t>
            </a:r>
          </a:p>
          <a:p>
            <a:pPr marL="0" indent="0">
              <a:buNone/>
            </a:pPr>
            <a:br>
              <a:rPr lang="en-US" sz="2000" dirty="0">
                <a:effectLst/>
                <a:latin typeface="Calibri" panose="020F0502020204030204" pitchFamily="34" charset="0"/>
                <a:ea typeface="Calibri" panose="020F0502020204030204" pitchFamily="34" charset="0"/>
              </a:rPr>
            </a:br>
            <a:r>
              <a:rPr lang="en-US" sz="2000" b="1" u="sng" dirty="0">
                <a:solidFill>
                  <a:srgbClr val="00B0F0"/>
                </a:solidFill>
                <a:effectLst/>
                <a:latin typeface="Calibri" panose="020F0502020204030204" pitchFamily="34" charset="0"/>
                <a:ea typeface="Times New Roman" panose="02020603050405020304" pitchFamily="18" charset="0"/>
              </a:rPr>
              <a:t>- Minimize Processed Foods: </a:t>
            </a:r>
            <a:r>
              <a:rPr lang="en-US" sz="2000" dirty="0">
                <a:effectLst/>
                <a:latin typeface="Calibri" panose="020F0502020204030204" pitchFamily="34" charset="0"/>
                <a:ea typeface="Times New Roman" panose="02020603050405020304" pitchFamily="18" charset="0"/>
              </a:rPr>
              <a:t>Limit high-sugar snacks, fast food, and sugary drinks.</a:t>
            </a:r>
          </a:p>
          <a:p>
            <a:pPr marL="0" indent="0">
              <a:buNone/>
            </a:pPr>
            <a:endParaRPr lang="en-US" sz="2000" dirty="0">
              <a:effectLst/>
              <a:latin typeface="Calibri" panose="020F0502020204030204" pitchFamily="34" charset="0"/>
              <a:ea typeface="Times New Roman" panose="02020603050405020304" pitchFamily="18" charset="0"/>
            </a:endParaRPr>
          </a:p>
          <a:p>
            <a:pPr marL="0" indent="0">
              <a:buNone/>
            </a:pPr>
            <a:r>
              <a:rPr lang="en-US" sz="2000" dirty="0">
                <a:effectLst/>
                <a:latin typeface="Calibri" panose="020F0502020204030204" pitchFamily="34" charset="0"/>
                <a:ea typeface="Times New Roman" panose="02020603050405020304" pitchFamily="18" charset="0"/>
              </a:rPr>
              <a:t>  </a:t>
            </a:r>
            <a:r>
              <a:rPr lang="en-US" sz="2000" b="1" u="sng" dirty="0">
                <a:solidFill>
                  <a:srgbClr val="00B0F0"/>
                </a:solidFill>
                <a:effectLst/>
                <a:latin typeface="Calibri" panose="020F0502020204030204" pitchFamily="34" charset="0"/>
                <a:ea typeface="Times New Roman" panose="02020603050405020304" pitchFamily="18" charset="0"/>
              </a:rPr>
              <a:t>- Mindful Eating</a:t>
            </a:r>
            <a:r>
              <a:rPr lang="en-US" sz="2000" dirty="0">
                <a:effectLst/>
                <a:latin typeface="Calibri" panose="020F0502020204030204" pitchFamily="34" charset="0"/>
                <a:ea typeface="Times New Roman" panose="02020603050405020304" pitchFamily="18" charset="0"/>
              </a:rPr>
              <a:t>: Being aware of what and how you eat can improve mood and reduce stress.</a:t>
            </a:r>
            <a:endParaRPr lang="en-US" sz="2000" dirty="0">
              <a:effectLst/>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sz="1800" dirty="0"/>
          </a:p>
        </p:txBody>
      </p:sp>
      <p:sp>
        <p:nvSpPr>
          <p:cNvPr id="7" name="Footer Placeholder 6">
            <a:extLst>
              <a:ext uri="{FF2B5EF4-FFF2-40B4-BE49-F238E27FC236}">
                <a16:creationId xmlns:a16="http://schemas.microsoft.com/office/drawing/2014/main" id="{9CA5F9CF-27CE-92ED-8B69-3BFD2F445E71}"/>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4421DDE8-687B-3D1F-1F47-2FA6111F6CD4}"/>
              </a:ext>
            </a:extLst>
          </p:cNvPr>
          <p:cNvSpPr>
            <a:spLocks noGrp="1"/>
          </p:cNvSpPr>
          <p:nvPr>
            <p:ph type="sldNum" sz="quarter" idx="12"/>
          </p:nvPr>
        </p:nvSpPr>
        <p:spPr/>
        <p:txBody>
          <a:bodyPr/>
          <a:lstStyle/>
          <a:p>
            <a:fld id="{294A09A9-5501-47C1-A89A-A340965A2BE2}" type="slidenum">
              <a:rPr lang="en-US" smtClean="0"/>
              <a:t>12</a:t>
            </a:fld>
            <a:endParaRPr lang="en-US" dirty="0"/>
          </a:p>
        </p:txBody>
      </p:sp>
    </p:spTree>
    <p:extLst>
      <p:ext uri="{BB962C8B-B14F-4D97-AF65-F5344CB8AC3E}">
        <p14:creationId xmlns:p14="http://schemas.microsoft.com/office/powerpoint/2010/main" val="266908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B56F-F1A1-8E13-E601-642371A2CC79}"/>
              </a:ext>
            </a:extLst>
          </p:cNvPr>
          <p:cNvSpPr>
            <a:spLocks noGrp="1"/>
          </p:cNvSpPr>
          <p:nvPr>
            <p:ph type="title"/>
          </p:nvPr>
        </p:nvSpPr>
        <p:spPr>
          <a:xfrm>
            <a:off x="381000" y="721905"/>
            <a:ext cx="10972800" cy="1572768"/>
          </a:xfrm>
        </p:spPr>
        <p:txBody>
          <a:bodyPr/>
          <a:lstStyle/>
          <a:p>
            <a:br>
              <a:rPr lang="en-US" sz="4400" dirty="0">
                <a:effectLst/>
                <a:latin typeface="Calibri" panose="020F0502020204030204" pitchFamily="34" charset="0"/>
                <a:ea typeface="Times New Roman" panose="02020603050405020304" pitchFamily="18" charset="0"/>
              </a:rPr>
            </a:br>
            <a:r>
              <a:rPr lang="en-US" sz="4400" dirty="0">
                <a:effectLst/>
                <a:latin typeface="Calibri" panose="020F0502020204030204" pitchFamily="34" charset="0"/>
                <a:ea typeface="Times New Roman" panose="02020603050405020304" pitchFamily="18" charset="0"/>
              </a:rPr>
              <a:t>Case Studies &amp; Research on Kids' Nutrition and Mental Health</a:t>
            </a:r>
            <a:br>
              <a:rPr lang="en-US" sz="4800" dirty="0">
                <a:effectLst/>
                <a:latin typeface="Calibri" panose="020F0502020204030204" pitchFamily="34" charset="0"/>
                <a:ea typeface="Times New Roman" panose="02020603050405020304" pitchFamily="18" charset="0"/>
              </a:rPr>
            </a:br>
            <a:endParaRPr lang="en-US" sz="2400" dirty="0"/>
          </a:p>
        </p:txBody>
      </p:sp>
      <p:sp>
        <p:nvSpPr>
          <p:cNvPr id="4" name="Content Placeholder 3">
            <a:extLst>
              <a:ext uri="{FF2B5EF4-FFF2-40B4-BE49-F238E27FC236}">
                <a16:creationId xmlns:a16="http://schemas.microsoft.com/office/drawing/2014/main" id="{4DD5667B-4E46-12EE-AA4D-5CE9C64166C5}"/>
              </a:ext>
            </a:extLst>
          </p:cNvPr>
          <p:cNvSpPr>
            <a:spLocks noGrp="1"/>
          </p:cNvSpPr>
          <p:nvPr>
            <p:ph sz="half" idx="2"/>
          </p:nvPr>
        </p:nvSpPr>
        <p:spPr/>
        <p:txBody>
          <a:bodyPr/>
          <a:lstStyle/>
          <a:p>
            <a:pPr marL="0" marR="0" indent="0">
              <a:spcBef>
                <a:spcPts val="0"/>
              </a:spcBef>
              <a:spcAft>
                <a:spcPts val="0"/>
              </a:spcAft>
              <a:buNone/>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Study 1: Mediterranean Diet in Children – Research shows that children who follow a Mediterranean diet have fewer symptoms of depression and anxiety.</a:t>
            </a: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Study 2: Omega-3s and ADHD – Studies suggest that omega-3 supplementation may help improve attention and behavior.</a:t>
            </a:r>
          </a:p>
          <a:p>
            <a:pPr marL="0" marR="0" indent="0">
              <a:spcBef>
                <a:spcPts val="0"/>
              </a:spcBef>
              <a:spcAft>
                <a:spcPts val="0"/>
              </a:spcAft>
              <a:buNone/>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a:t>
            </a:r>
            <a:endParaRPr lang="en-US" dirty="0"/>
          </a:p>
        </p:txBody>
      </p:sp>
      <p:sp>
        <p:nvSpPr>
          <p:cNvPr id="6" name="Content Placeholder 5">
            <a:extLst>
              <a:ext uri="{FF2B5EF4-FFF2-40B4-BE49-F238E27FC236}">
                <a16:creationId xmlns:a16="http://schemas.microsoft.com/office/drawing/2014/main" id="{F740C57E-0F55-2A9A-D105-116BBC2DC62A}"/>
              </a:ext>
            </a:extLst>
          </p:cNvPr>
          <p:cNvSpPr>
            <a:spLocks noGrp="1"/>
          </p:cNvSpPr>
          <p:nvPr>
            <p:ph sz="quarter" idx="4"/>
          </p:nvPr>
        </p:nvSpPr>
        <p:spPr/>
        <p:txBody>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Study 3: High Sugar Diets and Behavior – Studies indicate a link between high sugar consumption and behavioral problems like hyperactivity and aggression.</a:t>
            </a:r>
            <a:br>
              <a:rPr lang="en-US" sz="1800" dirty="0">
                <a:effectLst/>
                <a:latin typeface="Calibri" panose="020F0502020204030204" pitchFamily="34" charset="0"/>
                <a:ea typeface="Calibri" panose="020F0502020204030204" pitchFamily="34" charset="0"/>
              </a:rPr>
            </a:br>
            <a:endParaRPr lang="en-US" dirty="0"/>
          </a:p>
        </p:txBody>
      </p:sp>
      <p:sp>
        <p:nvSpPr>
          <p:cNvPr id="7" name="Footer Placeholder 6">
            <a:extLst>
              <a:ext uri="{FF2B5EF4-FFF2-40B4-BE49-F238E27FC236}">
                <a16:creationId xmlns:a16="http://schemas.microsoft.com/office/drawing/2014/main" id="{9CA5F9CF-27CE-92ED-8B69-3BFD2F445E71}"/>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4421DDE8-687B-3D1F-1F47-2FA6111F6CD4}"/>
              </a:ext>
            </a:extLst>
          </p:cNvPr>
          <p:cNvSpPr>
            <a:spLocks noGrp="1"/>
          </p:cNvSpPr>
          <p:nvPr>
            <p:ph type="sldNum" sz="quarter" idx="12"/>
          </p:nvPr>
        </p:nvSpPr>
        <p:spPr/>
        <p:txBody>
          <a:bodyPr/>
          <a:lstStyle/>
          <a:p>
            <a:fld id="{294A09A9-5501-47C1-A89A-A340965A2BE2}" type="slidenum">
              <a:rPr lang="en-US" smtClean="0"/>
              <a:t>13</a:t>
            </a:fld>
            <a:endParaRPr lang="en-US" dirty="0"/>
          </a:p>
        </p:txBody>
      </p:sp>
    </p:spTree>
    <p:extLst>
      <p:ext uri="{BB962C8B-B14F-4D97-AF65-F5344CB8AC3E}">
        <p14:creationId xmlns:p14="http://schemas.microsoft.com/office/powerpoint/2010/main" val="62168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C45B-B147-8C08-6A8E-63BC7AC34D05}"/>
              </a:ext>
            </a:extLst>
          </p:cNvPr>
          <p:cNvSpPr>
            <a:spLocks noGrp="1"/>
          </p:cNvSpPr>
          <p:nvPr>
            <p:ph type="title"/>
          </p:nvPr>
        </p:nvSpPr>
        <p:spPr/>
        <p:txBody>
          <a:bodyPr/>
          <a:lstStyle/>
          <a:p>
            <a:r>
              <a:rPr lang="en-US" sz="4400" dirty="0">
                <a:effectLst/>
                <a:latin typeface="Calibri" panose="020F0502020204030204" pitchFamily="34" charset="0"/>
                <a:ea typeface="Times New Roman" panose="02020603050405020304" pitchFamily="18" charset="0"/>
              </a:rPr>
              <a:t>Parental Tips for Promoting Mental Health Through Nutrition</a:t>
            </a:r>
            <a:endParaRPr lang="en-US" sz="4400" dirty="0"/>
          </a:p>
        </p:txBody>
      </p:sp>
      <p:sp>
        <p:nvSpPr>
          <p:cNvPr id="3" name="Content Placeholder 2">
            <a:extLst>
              <a:ext uri="{FF2B5EF4-FFF2-40B4-BE49-F238E27FC236}">
                <a16:creationId xmlns:a16="http://schemas.microsoft.com/office/drawing/2014/main" id="{B9E4A17E-58E3-60F6-6E5C-D95C9B1BF962}"/>
              </a:ext>
            </a:extLst>
          </p:cNvPr>
          <p:cNvSpPr>
            <a:spLocks noGrp="1"/>
          </p:cNvSpPr>
          <p:nvPr>
            <p:ph sz="half" idx="2"/>
          </p:nvPr>
        </p:nvSpPr>
        <p:spPr/>
        <p:txBody>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 Get Kids Involved</a:t>
            </a:r>
            <a:r>
              <a:rPr lang="en-US" sz="2000" dirty="0">
                <a:effectLst/>
                <a:latin typeface="Calibri" panose="020F0502020204030204" pitchFamily="34" charset="0"/>
                <a:ea typeface="Times New Roman" panose="02020603050405020304" pitchFamily="18" charset="0"/>
              </a:rPr>
              <a:t>: Let them help in meal planning and preparation to make healthy eating more fun.</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 Model Healthy Eating</a:t>
            </a:r>
            <a:r>
              <a:rPr lang="en-US" sz="2000" dirty="0">
                <a:effectLst/>
                <a:latin typeface="Calibri" panose="020F0502020204030204" pitchFamily="34" charset="0"/>
                <a:ea typeface="Times New Roman" panose="02020603050405020304" pitchFamily="18" charset="0"/>
              </a:rPr>
              <a:t>: Kids are more likely to adopt good habits if they see parents and caregivers eating nutritious foods.</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 Create a Positive Food Environment</a:t>
            </a:r>
            <a:r>
              <a:rPr lang="en-US" sz="2000" dirty="0">
                <a:effectLst/>
                <a:latin typeface="Calibri" panose="020F0502020204030204" pitchFamily="34" charset="0"/>
                <a:ea typeface="Times New Roman" panose="02020603050405020304" pitchFamily="18" charset="0"/>
              </a:rPr>
              <a:t>: Avoid labeling foods as “good” or “bad.” Instead, encourage balance and variety.</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 Limit Screen Time During Meals</a:t>
            </a:r>
            <a:r>
              <a:rPr lang="en-US" sz="2000" dirty="0">
                <a:effectLst/>
                <a:latin typeface="Calibri" panose="020F0502020204030204" pitchFamily="34" charset="0"/>
                <a:ea typeface="Times New Roman" panose="02020603050405020304" pitchFamily="18" charset="0"/>
              </a:rPr>
              <a:t>: Encourage mindful eating to help kids connect with their food.</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604C81F-223A-6C13-CAC5-A632779715D4}"/>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5" name="Slide Number Placeholder 4">
            <a:extLst>
              <a:ext uri="{FF2B5EF4-FFF2-40B4-BE49-F238E27FC236}">
                <a16:creationId xmlns:a16="http://schemas.microsoft.com/office/drawing/2014/main" id="{E76795EC-376B-4EE2-E789-190EE49DB6A1}"/>
              </a:ext>
            </a:extLst>
          </p:cNvPr>
          <p:cNvSpPr>
            <a:spLocks noGrp="1"/>
          </p:cNvSpPr>
          <p:nvPr>
            <p:ph type="sldNum" sz="quarter" idx="12"/>
          </p:nvPr>
        </p:nvSpPr>
        <p:spPr/>
        <p:txBody>
          <a:bodyPr/>
          <a:lstStyle/>
          <a:p>
            <a:fld id="{294A09A9-5501-47C1-A89A-A340965A2BE2}" type="slidenum">
              <a:rPr lang="en-US" smtClean="0"/>
              <a:t>14</a:t>
            </a:fld>
            <a:endParaRPr lang="en-US" dirty="0"/>
          </a:p>
        </p:txBody>
      </p:sp>
    </p:spTree>
    <p:extLst>
      <p:ext uri="{BB962C8B-B14F-4D97-AF65-F5344CB8AC3E}">
        <p14:creationId xmlns:p14="http://schemas.microsoft.com/office/powerpoint/2010/main" val="105583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4A17E-58E3-60F6-6E5C-D95C9B1BF962}"/>
              </a:ext>
            </a:extLst>
          </p:cNvPr>
          <p:cNvSpPr>
            <a:spLocks noGrp="1"/>
          </p:cNvSpPr>
          <p:nvPr>
            <p:ph sz="half" idx="2"/>
          </p:nvPr>
        </p:nvSpPr>
        <p:spPr/>
        <p:txBody>
          <a:bodyPr/>
          <a:lstStyle/>
          <a:p>
            <a:pPr marL="0" indent="0" algn="ctr">
              <a:buNone/>
            </a:pPr>
            <a:br>
              <a:rPr lang="en-US" sz="1600" dirty="0">
                <a:effectLst/>
                <a:latin typeface="Calibri" panose="020F0502020204030204" pitchFamily="34" charset="0"/>
                <a:ea typeface="Times New Roman" panose="02020603050405020304" pitchFamily="18" charset="0"/>
              </a:rPr>
            </a:br>
            <a:r>
              <a:rPr lang="en-US" sz="3200" i="1" dirty="0">
                <a:effectLst/>
                <a:latin typeface="Calibri" panose="020F0502020204030204" pitchFamily="34" charset="0"/>
                <a:ea typeface="Times New Roman" panose="02020603050405020304" pitchFamily="18" charset="0"/>
              </a:rPr>
              <a:t>A balanced diet </a:t>
            </a:r>
            <a:r>
              <a:rPr lang="en-US" sz="3200" dirty="0">
                <a:effectLst/>
                <a:latin typeface="Calibri" panose="020F0502020204030204" pitchFamily="34" charset="0"/>
                <a:ea typeface="Times New Roman" panose="02020603050405020304" pitchFamily="18" charset="0"/>
              </a:rPr>
              <a:t>rich in nutrients can </a:t>
            </a:r>
            <a:r>
              <a:rPr lang="en-US" sz="3200" i="1" dirty="0">
                <a:effectLst/>
                <a:latin typeface="Calibri" panose="020F0502020204030204" pitchFamily="34" charset="0"/>
                <a:ea typeface="Times New Roman" panose="02020603050405020304" pitchFamily="18" charset="0"/>
              </a:rPr>
              <a:t>improve mood</a:t>
            </a:r>
            <a:r>
              <a:rPr lang="en-US" sz="3200" dirty="0">
                <a:effectLst/>
                <a:latin typeface="Calibri" panose="020F0502020204030204" pitchFamily="34" charset="0"/>
                <a:ea typeface="Times New Roman" panose="02020603050405020304" pitchFamily="18" charset="0"/>
              </a:rPr>
              <a:t>, </a:t>
            </a:r>
            <a:r>
              <a:rPr lang="en-US" sz="3200" i="1" dirty="0">
                <a:effectLst/>
                <a:latin typeface="Calibri" panose="020F0502020204030204" pitchFamily="34" charset="0"/>
                <a:ea typeface="Times New Roman" panose="02020603050405020304" pitchFamily="18" charset="0"/>
              </a:rPr>
              <a:t>reduce</a:t>
            </a:r>
            <a:r>
              <a:rPr lang="en-US" sz="3200" dirty="0">
                <a:effectLst/>
                <a:latin typeface="Calibri" panose="020F0502020204030204" pitchFamily="34" charset="0"/>
                <a:ea typeface="Times New Roman" panose="02020603050405020304" pitchFamily="18" charset="0"/>
              </a:rPr>
              <a:t> the risk of </a:t>
            </a:r>
            <a:r>
              <a:rPr lang="en-US" sz="3200" i="1" dirty="0">
                <a:effectLst/>
                <a:latin typeface="Calibri" panose="020F0502020204030204" pitchFamily="34" charset="0"/>
                <a:ea typeface="Times New Roman" panose="02020603050405020304" pitchFamily="18" charset="0"/>
              </a:rPr>
              <a:t>mental health disorders</a:t>
            </a:r>
            <a:r>
              <a:rPr lang="en-US" sz="3200" dirty="0">
                <a:effectLst/>
                <a:latin typeface="Calibri" panose="020F0502020204030204" pitchFamily="34" charset="0"/>
                <a:ea typeface="Times New Roman" panose="02020603050405020304" pitchFamily="18" charset="0"/>
              </a:rPr>
              <a:t>, and enhance overall brain function. </a:t>
            </a:r>
            <a:r>
              <a:rPr lang="en-US" sz="3200" dirty="0">
                <a:latin typeface="Calibri" panose="020F0502020204030204" pitchFamily="34" charset="0"/>
                <a:ea typeface="Times New Roman" panose="02020603050405020304" pitchFamily="18" charset="0"/>
              </a:rPr>
              <a:t>P</a:t>
            </a:r>
            <a:r>
              <a:rPr lang="en-US" sz="3200" dirty="0">
                <a:effectLst/>
                <a:latin typeface="Calibri" panose="020F0502020204030204" pitchFamily="34" charset="0"/>
                <a:ea typeface="Times New Roman" panose="02020603050405020304" pitchFamily="18" charset="0"/>
              </a:rPr>
              <a:t>roviding children with the </a:t>
            </a:r>
            <a:r>
              <a:rPr lang="en-US" sz="3200" i="1" dirty="0">
                <a:effectLst/>
                <a:latin typeface="Calibri" panose="020F0502020204030204" pitchFamily="34" charset="0"/>
                <a:ea typeface="Times New Roman" panose="02020603050405020304" pitchFamily="18" charset="0"/>
              </a:rPr>
              <a:t>right nutrition </a:t>
            </a:r>
            <a:r>
              <a:rPr lang="en-US" sz="3200" dirty="0">
                <a:effectLst/>
                <a:latin typeface="Calibri" panose="020F0502020204030204" pitchFamily="34" charset="0"/>
                <a:ea typeface="Times New Roman" panose="02020603050405020304" pitchFamily="18" charset="0"/>
              </a:rPr>
              <a:t>is not only key to their </a:t>
            </a:r>
            <a:r>
              <a:rPr lang="en-US" sz="3200" i="1" dirty="0">
                <a:effectLst/>
                <a:latin typeface="Calibri" panose="020F0502020204030204" pitchFamily="34" charset="0"/>
                <a:ea typeface="Times New Roman" panose="02020603050405020304" pitchFamily="18" charset="0"/>
              </a:rPr>
              <a:t>physical growth </a:t>
            </a:r>
            <a:r>
              <a:rPr lang="en-US" sz="3200" dirty="0">
                <a:effectLst/>
                <a:latin typeface="Calibri" panose="020F0502020204030204" pitchFamily="34" charset="0"/>
                <a:ea typeface="Times New Roman" panose="02020603050405020304" pitchFamily="18" charset="0"/>
              </a:rPr>
              <a:t>but also essential for their </a:t>
            </a:r>
            <a:r>
              <a:rPr lang="en-US" sz="3200" i="1" dirty="0">
                <a:effectLst/>
                <a:latin typeface="Calibri" panose="020F0502020204030204" pitchFamily="34" charset="0"/>
                <a:ea typeface="Times New Roman" panose="02020603050405020304" pitchFamily="18" charset="0"/>
              </a:rPr>
              <a:t>mental well-being and emotional resilience</a:t>
            </a:r>
            <a:r>
              <a:rPr lang="en-US" sz="3200" dirty="0">
                <a:effectLst/>
                <a:latin typeface="Calibri" panose="020F0502020204030204" pitchFamily="34" charset="0"/>
                <a:ea typeface="Times New Roman" panose="02020603050405020304" pitchFamily="18" charset="0"/>
              </a:rPr>
              <a:t>.</a:t>
            </a:r>
            <a:br>
              <a:rPr lang="en-US" sz="3200" dirty="0">
                <a:effectLst/>
                <a:latin typeface="Calibri" panose="020F0502020204030204" pitchFamily="34" charset="0"/>
                <a:ea typeface="Calibri" panose="020F0502020204030204" pitchFamily="34" charset="0"/>
              </a:rPr>
            </a:br>
            <a:r>
              <a:rPr lang="en-US" sz="3200" dirty="0">
                <a:effectLst/>
                <a:latin typeface="Calibri" panose="020F0502020204030204" pitchFamily="34" charset="0"/>
                <a:ea typeface="Times New Roman" panose="02020603050405020304" pitchFamily="18" charset="0"/>
              </a:rPr>
              <a:t> </a:t>
            </a:r>
            <a:br>
              <a:rPr lang="en-US" sz="3200" dirty="0">
                <a:effectLst/>
                <a:latin typeface="Calibri" panose="020F0502020204030204" pitchFamily="34" charset="0"/>
                <a:ea typeface="Calibri" panose="020F0502020204030204" pitchFamily="34" charset="0"/>
              </a:rPr>
            </a:br>
            <a:endParaRPr lang="en-US" sz="3200" dirty="0"/>
          </a:p>
        </p:txBody>
      </p:sp>
      <p:sp>
        <p:nvSpPr>
          <p:cNvPr id="4" name="Footer Placeholder 3">
            <a:extLst>
              <a:ext uri="{FF2B5EF4-FFF2-40B4-BE49-F238E27FC236}">
                <a16:creationId xmlns:a16="http://schemas.microsoft.com/office/drawing/2014/main" id="{4604C81F-223A-6C13-CAC5-A632779715D4}"/>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5" name="Slide Number Placeholder 4">
            <a:extLst>
              <a:ext uri="{FF2B5EF4-FFF2-40B4-BE49-F238E27FC236}">
                <a16:creationId xmlns:a16="http://schemas.microsoft.com/office/drawing/2014/main" id="{E76795EC-376B-4EE2-E789-190EE49DB6A1}"/>
              </a:ext>
            </a:extLst>
          </p:cNvPr>
          <p:cNvSpPr>
            <a:spLocks noGrp="1"/>
          </p:cNvSpPr>
          <p:nvPr>
            <p:ph type="sldNum" sz="quarter" idx="12"/>
          </p:nvPr>
        </p:nvSpPr>
        <p:spPr/>
        <p:txBody>
          <a:bodyPr/>
          <a:lstStyle/>
          <a:p>
            <a:fld id="{294A09A9-5501-47C1-A89A-A340965A2BE2}" type="slidenum">
              <a:rPr lang="en-US" smtClean="0"/>
              <a:t>15</a:t>
            </a:fld>
            <a:endParaRPr lang="en-US" dirty="0"/>
          </a:p>
        </p:txBody>
      </p:sp>
    </p:spTree>
    <p:extLst>
      <p:ext uri="{BB962C8B-B14F-4D97-AF65-F5344CB8AC3E}">
        <p14:creationId xmlns:p14="http://schemas.microsoft.com/office/powerpoint/2010/main" val="64094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075944" y="1295400"/>
            <a:ext cx="10040112" cy="2387600"/>
          </a:xfrm>
        </p:spPr>
        <p:txBody>
          <a:bodyPr anchor="t">
            <a:noAutofit/>
          </a:bodyPr>
          <a:lstStyle/>
          <a:p>
            <a:pPr marL="0" marR="0" algn="ctr">
              <a:spcBef>
                <a:spcPts val="0"/>
              </a:spcBef>
              <a:spcAft>
                <a:spcPts val="0"/>
              </a:spcAft>
            </a:pPr>
            <a:r>
              <a:rPr lang="en-US" sz="9600" spc="300" dirty="0">
                <a:ln w="28575">
                  <a:solidFill>
                    <a:schemeClr val="tx1"/>
                  </a:solidFill>
                </a:ln>
                <a:noFill/>
              </a:rPr>
              <a:t>THANK YOU</a:t>
            </a:r>
            <a:br>
              <a:rPr lang="en-US" sz="9600" spc="300" dirty="0">
                <a:ln w="28575">
                  <a:solidFill>
                    <a:schemeClr val="tx1"/>
                  </a:solidFill>
                </a:ln>
                <a:noFill/>
              </a:rPr>
            </a:br>
            <a:r>
              <a:rPr lang="en-US" sz="9600" spc="300" dirty="0">
                <a:ln w="28575">
                  <a:solidFill>
                    <a:schemeClr val="tx1"/>
                  </a:solidFill>
                </a:ln>
                <a:noFill/>
              </a:rPr>
              <a:t>“</a:t>
            </a:r>
            <a:r>
              <a:rPr lang="en-US" sz="1600" dirty="0">
                <a:effectLst/>
                <a:latin typeface="Calibri" panose="020F0502020204030204" pitchFamily="34" charset="0"/>
                <a:ea typeface="Times New Roman" panose="02020603050405020304" pitchFamily="18" charset="0"/>
              </a:rPr>
              <a:t>Let food be thy medicine and medicine be thy food  </a:t>
            </a:r>
            <a:br>
              <a:rPr lang="en-US" sz="1600" dirty="0">
                <a:effectLst/>
                <a:latin typeface="Calibri" panose="020F0502020204030204" pitchFamily="34" charset="0"/>
                <a:ea typeface="Times New Roman" panose="02020603050405020304" pitchFamily="18" charset="0"/>
              </a:rPr>
            </a:br>
            <a:r>
              <a:rPr lang="en-US" sz="1600" dirty="0">
                <a:effectLst/>
                <a:latin typeface="Calibri" panose="020F0502020204030204" pitchFamily="34" charset="0"/>
                <a:ea typeface="Times New Roman" panose="02020603050405020304" pitchFamily="18" charset="0"/>
              </a:rPr>
              <a:t>Hippocrates.</a:t>
            </a:r>
            <a:br>
              <a:rPr lang="en-US" sz="1600" dirty="0">
                <a:effectLst/>
                <a:latin typeface="Calibri" panose="020F0502020204030204" pitchFamily="34" charset="0"/>
                <a:ea typeface="Calibri" panose="020F0502020204030204" pitchFamily="34" charset="0"/>
              </a:rPr>
            </a:br>
            <a:r>
              <a:rPr lang="en-US" sz="1600" dirty="0">
                <a:effectLst/>
                <a:latin typeface="Calibri" panose="020F0502020204030204" pitchFamily="34" charset="0"/>
                <a:ea typeface="Times New Roman" panose="02020603050405020304" pitchFamily="18" charset="0"/>
              </a:rPr>
              <a:t> </a:t>
            </a:r>
            <a:br>
              <a:rPr lang="en-US" sz="16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Times New Roman" panose="02020603050405020304" pitchFamily="18" charset="0"/>
              </a:rPr>
              <a:t> </a:t>
            </a:r>
            <a:br>
              <a:rPr lang="en-US" sz="1800" dirty="0">
                <a:effectLst/>
                <a:latin typeface="Calibri" panose="020F0502020204030204" pitchFamily="34" charset="0"/>
                <a:ea typeface="Calibri" panose="020F0502020204030204" pitchFamily="34" charset="0"/>
              </a:rPr>
            </a:br>
            <a:endParaRPr lang="en-US" sz="9600" spc="300" dirty="0">
              <a:ln w="28575">
                <a:solidFill>
                  <a:schemeClr val="tx1"/>
                </a:solidFill>
              </a:ln>
              <a:noFill/>
            </a:endParaRP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914400" y="3683000"/>
            <a:ext cx="10040112" cy="1280160"/>
          </a:xfrm>
        </p:spPr>
        <p:txBody>
          <a:bodyPr anchor="t">
            <a:normAutofit fontScale="25000" lnSpcReduction="20000"/>
          </a:bodyPr>
          <a:lstStyle/>
          <a:p>
            <a:pPr marL="0" indent="0" algn="l">
              <a:buNone/>
            </a:pPr>
            <a:endParaRPr lang="en-US" b="1" dirty="0"/>
          </a:p>
          <a:p>
            <a:pPr marL="0" indent="0" algn="l">
              <a:buNone/>
            </a:pPr>
            <a:endParaRPr lang="en-US" sz="19200" b="1" dirty="0">
              <a:hlinkClick r:id="rId2"/>
            </a:endParaRPr>
          </a:p>
          <a:p>
            <a:pPr marL="0" indent="0" algn="l">
              <a:buNone/>
            </a:pPr>
            <a:endParaRPr lang="en-US" sz="19200" dirty="0">
              <a:hlinkClick r:id="rId2"/>
            </a:endParaRPr>
          </a:p>
          <a:p>
            <a:pPr marL="0" indent="0" algn="l">
              <a:buNone/>
            </a:pPr>
            <a:r>
              <a:rPr lang="en-US" sz="11200" b="1">
                <a:hlinkClick r:id="rId2"/>
              </a:rPr>
              <a:t>Layla</a:t>
            </a:r>
            <a:r>
              <a:rPr lang="en-US" sz="11200" b="1" dirty="0">
                <a:hlinkClick r:id="rId2"/>
              </a:rPr>
              <a:t>@TotalNutriCare.com</a:t>
            </a:r>
            <a:endParaRPr lang="en-US" sz="11200" b="1" dirty="0"/>
          </a:p>
          <a:p>
            <a:pPr marL="0" indent="0" algn="l">
              <a:buNone/>
            </a:pPr>
            <a:r>
              <a:rPr lang="en-US" sz="11200" b="1" dirty="0"/>
              <a:t>IG: @</a:t>
            </a:r>
            <a:r>
              <a:rPr lang="en-US" sz="11200" dirty="0"/>
              <a:t>D</a:t>
            </a:r>
            <a:r>
              <a:rPr lang="en-US" sz="11200" b="1" dirty="0"/>
              <a:t>rLaylaSade</a:t>
            </a:r>
          </a:p>
          <a:p>
            <a:pPr marL="0" indent="0" algn="l">
              <a:buNone/>
            </a:pPr>
            <a:r>
              <a:rPr lang="en-US" sz="11200" dirty="0"/>
              <a:t>IG: @TotalNutriCare</a:t>
            </a:r>
            <a:endParaRPr lang="en-US" sz="11200" b="1" dirty="0"/>
          </a:p>
        </p:txBody>
      </p:sp>
    </p:spTree>
    <p:extLst>
      <p:ext uri="{BB962C8B-B14F-4D97-AF65-F5344CB8AC3E}">
        <p14:creationId xmlns:p14="http://schemas.microsoft.com/office/powerpoint/2010/main" val="62773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4E0E2-8F1B-5DC8-EAAB-350DA55E66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562DC-7752-41B0-3936-8EF2E8FCD57E}"/>
              </a:ext>
            </a:extLst>
          </p:cNvPr>
          <p:cNvSpPr>
            <a:spLocks noGrp="1"/>
          </p:cNvSpPr>
          <p:nvPr>
            <p:ph sz="half" idx="2"/>
          </p:nvPr>
        </p:nvSpPr>
        <p:spPr/>
        <p:txBody>
          <a:bodyPr/>
          <a:lstStyle/>
          <a:p>
            <a:pPr marL="0" indent="0" algn="ctr">
              <a:buNone/>
            </a:pPr>
            <a:br>
              <a:rPr lang="en-US" sz="1600" dirty="0">
                <a:effectLst/>
                <a:latin typeface="Calibri" panose="020F0502020204030204" pitchFamily="34" charset="0"/>
                <a:ea typeface="Times New Roman" panose="02020603050405020304" pitchFamily="18" charset="0"/>
              </a:rPr>
            </a:br>
            <a:endParaRPr lang="en-US" sz="3200" dirty="0"/>
          </a:p>
        </p:txBody>
      </p:sp>
      <p:sp>
        <p:nvSpPr>
          <p:cNvPr id="5" name="Slide Number Placeholder 4">
            <a:extLst>
              <a:ext uri="{FF2B5EF4-FFF2-40B4-BE49-F238E27FC236}">
                <a16:creationId xmlns:a16="http://schemas.microsoft.com/office/drawing/2014/main" id="{098E0B0F-4B02-EF82-69CE-0F17A86F4581}"/>
              </a:ext>
            </a:extLst>
          </p:cNvPr>
          <p:cNvSpPr>
            <a:spLocks noGrp="1"/>
          </p:cNvSpPr>
          <p:nvPr>
            <p:ph type="sldNum" sz="quarter" idx="12"/>
          </p:nvPr>
        </p:nvSpPr>
        <p:spPr/>
        <p:txBody>
          <a:bodyPr/>
          <a:lstStyle/>
          <a:p>
            <a:fld id="{294A09A9-5501-47C1-A89A-A340965A2BE2}" type="slidenum">
              <a:rPr lang="en-US" smtClean="0"/>
              <a:t>17</a:t>
            </a:fld>
            <a:endParaRPr lang="en-US" dirty="0"/>
          </a:p>
        </p:txBody>
      </p:sp>
      <p:sp>
        <p:nvSpPr>
          <p:cNvPr id="7" name="Rectangle 3">
            <a:extLst>
              <a:ext uri="{FF2B5EF4-FFF2-40B4-BE49-F238E27FC236}">
                <a16:creationId xmlns:a16="http://schemas.microsoft.com/office/drawing/2014/main" id="{69756320-F0F9-78C4-F79A-730780570BD1}"/>
              </a:ext>
            </a:extLst>
          </p:cNvPr>
          <p:cNvSpPr>
            <a:spLocks noChangeArrowheads="1"/>
          </p:cNvSpPr>
          <p:nvPr/>
        </p:nvSpPr>
        <p:spPr bwMode="auto">
          <a:xfrm>
            <a:off x="0" y="-1387226"/>
            <a:ext cx="18473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8E7BB49C-760D-6ABA-E9D6-D9089AE79778}"/>
              </a:ext>
            </a:extLst>
          </p:cNvPr>
          <p:cNvSpPr>
            <a:spLocks noChangeArrowheads="1"/>
          </p:cNvSpPr>
          <p:nvPr/>
        </p:nvSpPr>
        <p:spPr bwMode="auto">
          <a:xfrm>
            <a:off x="0" y="-7007352"/>
            <a:ext cx="11385681" cy="1447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u="sng" dirty="0">
                <a:solidFill>
                  <a:srgbClr val="545454"/>
                </a:solidFill>
                <a:latin typeface="Open Sans" panose="020B0606030504020204" pitchFamily="34" charset="0"/>
                <a:ea typeface="Calibri" panose="020F0502020204030204" pitchFamily="34" charset="0"/>
                <a:cs typeface="Open Sans" panose="020B0606030504020204" pitchFamily="34" charset="0"/>
              </a:rPr>
              <a:t>How about a nutrition quiz?</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rPr>
              <a:t>1. True or false? Half a can of baked beans has more fiber than an apple?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True</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False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rPr>
              <a:t>2. Which of the following is considered a starchy vegetable?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Broccoli</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Capsicum</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Corn</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Spinach</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rPr>
              <a:t>3. In which foods would you find the energy-boosting mineral, iron?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Steak</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Spinach</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Wholegrain bread</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Kidney beans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rPr>
              <a:t>4. Rank these foods from the highest to lowest number of calories.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2 squares (20g) Lindt dark chocolate</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small fillet (100g) NZ King salmon</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2 slices (40g) full-fat cheddar</a:t>
            </a:r>
            <a:endParaRPr kumimoji="0" lang="en-US" altLang="en-US" sz="1400" b="0" i="0" u="none" strike="noStrike" cap="none" normalizeH="0" baseline="0" dirty="0">
              <a:ln>
                <a:noFill/>
              </a:ln>
              <a:solidFill>
                <a:srgbClr val="545454"/>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545454"/>
                </a:solidFill>
                <a:effectLst/>
                <a:latin typeface="Open Sans" panose="020B0606030504020204" pitchFamily="34" charset="0"/>
                <a:ea typeface="Times New Roman" panose="02020603050405020304" pitchFamily="18" charset="0"/>
                <a:cs typeface="Open Sans" panose="020B0606030504020204" pitchFamily="34" charset="0"/>
              </a:rPr>
              <a:t>20 almonds (25g)</a:t>
            </a:r>
            <a:endParaRPr kumimoji="0" lang="en-US" altLang="en-US" sz="1400" b="0" i="0" u="none" strike="noStrike" cap="none" normalizeH="0" baseline="0" dirty="0">
              <a:ln>
                <a:noFill/>
              </a:ln>
              <a:solidFill>
                <a:schemeClr val="tx1"/>
              </a:solidFill>
              <a:effectLst/>
            </a:endParaRPr>
          </a:p>
          <a:p>
            <a:pPr marL="0" marR="0" fontAlgn="base">
              <a:lnSpc>
                <a:spcPct val="200000"/>
              </a:lnSpc>
              <a:spcBef>
                <a:spcPts val="0"/>
              </a:spcBef>
              <a:spcAft>
                <a:spcPts val="0"/>
              </a:spcAft>
            </a:pPr>
            <a:r>
              <a:rPr lang="en-US" sz="1400" b="1" dirty="0">
                <a:solidFill>
                  <a:srgbClr val="545454"/>
                </a:solidFill>
                <a:effectLst/>
                <a:latin typeface="Open Sans" panose="020B0606030504020204" pitchFamily="34" charset="0"/>
                <a:ea typeface="Calibri" panose="020F0502020204030204" pitchFamily="34" charset="0"/>
              </a:rPr>
              <a:t>5. What’s the best way to get enough vitamin D for healthy bones?</a:t>
            </a:r>
            <a:endParaRPr lang="en-US" sz="1400" dirty="0">
              <a:effectLst/>
              <a:latin typeface="Calibri" panose="020F0502020204030204" pitchFamily="34" charset="0"/>
              <a:ea typeface="Calibri" panose="020F0502020204030204" pitchFamily="34" charset="0"/>
            </a:endParaRPr>
          </a:p>
          <a:p>
            <a:pPr marL="0" marR="0" fontAlgn="base">
              <a:lnSpc>
                <a:spcPct val="200000"/>
              </a:lnSpc>
              <a:spcBef>
                <a:spcPts val="0"/>
              </a:spcBef>
              <a:spcAft>
                <a:spcPts val="0"/>
              </a:spcAft>
            </a:pPr>
            <a:r>
              <a:rPr lang="en-US" sz="1400" b="1" dirty="0">
                <a:solidFill>
                  <a:srgbClr val="545454"/>
                </a:solidFill>
                <a:effectLst/>
                <a:latin typeface="Open Sans" panose="020B0606030504020204" pitchFamily="34" charset="0"/>
                <a:ea typeface="Calibri" panose="020F0502020204030204" pitchFamily="34" charset="0"/>
              </a:rPr>
              <a:t>6. Packaged foods are the main source of unhealthy sodium in our diets. Which is the best guide as an upper limit to look for?</a:t>
            </a:r>
            <a:endParaRPr lang="en-US" sz="14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Times New Roman" panose="02020603050405020304" pitchFamily="18" charset="0"/>
              </a:rPr>
              <a:t>1000mg per serving</a:t>
            </a:r>
            <a:endParaRPr lang="en-US" sz="1400" dirty="0">
              <a:solidFill>
                <a:srgbClr val="545454"/>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Times New Roman" panose="02020603050405020304" pitchFamily="18" charset="0"/>
              </a:rPr>
              <a:t>600mg per serving</a:t>
            </a:r>
            <a:endParaRPr lang="en-US" sz="1400" dirty="0">
              <a:solidFill>
                <a:srgbClr val="545454"/>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Times New Roman" panose="02020603050405020304" pitchFamily="18" charset="0"/>
              </a:rPr>
              <a:t>100mg per serving</a:t>
            </a:r>
            <a:endParaRPr lang="en-US" sz="1400" dirty="0">
              <a:solidFill>
                <a:srgbClr val="545454"/>
              </a:solidFill>
              <a:effectLst/>
              <a:latin typeface="Calibri" panose="020F0502020204030204" pitchFamily="34" charset="0"/>
              <a:ea typeface="Calibri" panose="020F0502020204030204" pitchFamily="34" charset="0"/>
            </a:endParaRPr>
          </a:p>
          <a:p>
            <a:pPr marL="0" marR="0" fontAlgn="base">
              <a:lnSpc>
                <a:spcPct val="200000"/>
              </a:lnSpc>
              <a:spcBef>
                <a:spcPts val="0"/>
              </a:spcBef>
              <a:spcAft>
                <a:spcPts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966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85A21-2DFA-D77B-C9A0-F4B5411F51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119DB-2169-F7F9-357E-AEF9A047F08D}"/>
              </a:ext>
            </a:extLst>
          </p:cNvPr>
          <p:cNvSpPr>
            <a:spLocks noGrp="1"/>
          </p:cNvSpPr>
          <p:nvPr>
            <p:ph sz="half" idx="2"/>
          </p:nvPr>
        </p:nvSpPr>
        <p:spPr/>
        <p:txBody>
          <a:bodyPr/>
          <a:lstStyle/>
          <a:p>
            <a:pPr marL="0" indent="0" algn="ctr">
              <a:buNone/>
            </a:pPr>
            <a:br>
              <a:rPr lang="en-US" sz="1600" dirty="0">
                <a:effectLst/>
                <a:latin typeface="Calibri" panose="020F0502020204030204" pitchFamily="34" charset="0"/>
                <a:ea typeface="Times New Roman" panose="02020603050405020304" pitchFamily="18" charset="0"/>
              </a:rPr>
            </a:br>
            <a:endParaRPr lang="en-US" sz="3200" dirty="0"/>
          </a:p>
        </p:txBody>
      </p:sp>
      <p:sp>
        <p:nvSpPr>
          <p:cNvPr id="5" name="Slide Number Placeholder 4">
            <a:extLst>
              <a:ext uri="{FF2B5EF4-FFF2-40B4-BE49-F238E27FC236}">
                <a16:creationId xmlns:a16="http://schemas.microsoft.com/office/drawing/2014/main" id="{E9A296B2-6638-E94C-3267-3D8B572CAF43}"/>
              </a:ext>
            </a:extLst>
          </p:cNvPr>
          <p:cNvSpPr>
            <a:spLocks noGrp="1"/>
          </p:cNvSpPr>
          <p:nvPr>
            <p:ph type="sldNum" sz="quarter" idx="12"/>
          </p:nvPr>
        </p:nvSpPr>
        <p:spPr/>
        <p:txBody>
          <a:bodyPr/>
          <a:lstStyle/>
          <a:p>
            <a:fld id="{294A09A9-5501-47C1-A89A-A340965A2BE2}" type="slidenum">
              <a:rPr lang="en-US" smtClean="0"/>
              <a:t>18</a:t>
            </a:fld>
            <a:endParaRPr lang="en-US" dirty="0"/>
          </a:p>
        </p:txBody>
      </p:sp>
      <p:sp>
        <p:nvSpPr>
          <p:cNvPr id="7" name="Rectangle 3">
            <a:extLst>
              <a:ext uri="{FF2B5EF4-FFF2-40B4-BE49-F238E27FC236}">
                <a16:creationId xmlns:a16="http://schemas.microsoft.com/office/drawing/2014/main" id="{BDEB6BE1-18C2-FBB1-4A08-26305A16C16A}"/>
              </a:ext>
            </a:extLst>
          </p:cNvPr>
          <p:cNvSpPr>
            <a:spLocks noChangeArrowheads="1"/>
          </p:cNvSpPr>
          <p:nvPr/>
        </p:nvSpPr>
        <p:spPr bwMode="auto">
          <a:xfrm>
            <a:off x="0" y="-1387226"/>
            <a:ext cx="18473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64C229AC-B1F9-35FC-3489-3E671F29EA44}"/>
              </a:ext>
            </a:extLst>
          </p:cNvPr>
          <p:cNvSpPr>
            <a:spLocks noChangeArrowheads="1"/>
          </p:cNvSpPr>
          <p:nvPr/>
        </p:nvSpPr>
        <p:spPr bwMode="auto">
          <a:xfrm>
            <a:off x="0" y="-6773315"/>
            <a:ext cx="7461017" cy="140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fontAlgn="base">
              <a:lnSpc>
                <a:spcPct val="200000"/>
              </a:lnSpc>
              <a:spcBef>
                <a:spcPts val="0"/>
              </a:spcBef>
              <a:spcAft>
                <a:spcPts val="0"/>
              </a:spcAft>
            </a:pPr>
            <a:endPar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fontAlgn="base">
              <a:lnSpc>
                <a:spcPct val="200000"/>
              </a:lnSpc>
              <a:spcBef>
                <a:spcPts val="0"/>
              </a:spcBef>
              <a:spcAft>
                <a:spcPts val="0"/>
              </a:spcAf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fontAlgn="base">
              <a:lnSpc>
                <a:spcPct val="200000"/>
              </a:lnSpc>
              <a:spcBef>
                <a:spcPts val="0"/>
              </a:spcBef>
              <a:spcAft>
                <a:spcPts val="0"/>
              </a:spcAft>
            </a:pPr>
            <a:endPar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fontAlgn="base">
              <a:lnSpc>
                <a:spcPct val="200000"/>
              </a:lnSpc>
              <a:spcBef>
                <a:spcPts val="0"/>
              </a:spcBef>
              <a:spcAft>
                <a:spcPts val="0"/>
              </a:spcAf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7. True or false? A teaspoon of sugar has more calories than a teaspoon of honey?</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True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False</a:t>
            </a:r>
          </a:p>
          <a:p>
            <a:pPr marL="0" marR="0" fontAlgn="base">
              <a:lnSpc>
                <a:spcPct val="200000"/>
              </a:lnSpc>
              <a:spcBef>
                <a:spcPts val="0"/>
              </a:spcBef>
              <a:spcAft>
                <a:spcPts val="0"/>
              </a:spcAft>
            </a:pP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8</a:t>
            </a: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 A good guide to a serve of red meat is…?</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Your hand</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1/2 your plate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Your palm</a:t>
            </a:r>
          </a:p>
          <a:p>
            <a:pPr marL="0" marR="0" fontAlgn="base">
              <a:lnSpc>
                <a:spcPct val="200000"/>
              </a:lnSpc>
              <a:spcBef>
                <a:spcPts val="0"/>
              </a:spcBef>
              <a:spcAft>
                <a:spcPts val="0"/>
              </a:spcAft>
            </a:pP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9</a:t>
            </a: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 Which nutrient is the most filling?</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Fat</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Carbohydrate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Protein</a:t>
            </a:r>
          </a:p>
          <a:p>
            <a:pPr marL="0" marR="0" fontAlgn="base">
              <a:lnSpc>
                <a:spcPct val="200000"/>
              </a:lnSpc>
              <a:spcBef>
                <a:spcPts val="0"/>
              </a:spcBef>
              <a:spcAft>
                <a:spcPts val="0"/>
              </a:spcAf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10. Which milk has the most protein per glass?</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Almond milk</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rPr>
              <a:t>Oat</a:t>
            </a: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 milk</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Soy milk</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2% milk</a:t>
            </a:r>
            <a:endParaRPr 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fontAlgn="base">
              <a:lnSpc>
                <a:spcPct val="200000"/>
              </a:lnSpc>
              <a:spcBef>
                <a:spcPts val="0"/>
              </a:spcBef>
              <a:spcAft>
                <a:spcPts val="0"/>
              </a:spcAf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11. Which of the following foods are gluten free?</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Potato chips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Quinoa</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Milk chocolate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Brown rice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Glucose syrup</a:t>
            </a:r>
          </a:p>
          <a:p>
            <a:pPr marL="0" marR="0" fontAlgn="base">
              <a:lnSpc>
                <a:spcPct val="200000"/>
              </a:lnSpc>
              <a:spcBef>
                <a:spcPts val="0"/>
              </a:spcBef>
              <a:spcAft>
                <a:spcPts val="0"/>
              </a:spcAf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12. Sort these drinks in order of their caffeine content:</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250ml can of Red Bull</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250ml cup of </a:t>
            </a:r>
            <a:r>
              <a:rPr 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rPr>
              <a:t>plunger</a:t>
            </a: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 coffee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250ml cup of instant coffee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250ml cup of black tea</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730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387A-93D9-462D-7582-9E6F2E1F8D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8F65C-584F-2FF9-07E6-2C55392A5ABF}"/>
              </a:ext>
            </a:extLst>
          </p:cNvPr>
          <p:cNvSpPr>
            <a:spLocks noGrp="1"/>
          </p:cNvSpPr>
          <p:nvPr>
            <p:ph sz="half" idx="2"/>
          </p:nvPr>
        </p:nvSpPr>
        <p:spPr/>
        <p:txBody>
          <a:bodyPr/>
          <a:lstStyle/>
          <a:p>
            <a:pPr marL="0" indent="0" algn="ctr">
              <a:buNone/>
            </a:pPr>
            <a:br>
              <a:rPr lang="en-US" sz="1600" dirty="0">
                <a:effectLst/>
                <a:latin typeface="Calibri" panose="020F0502020204030204" pitchFamily="34" charset="0"/>
                <a:ea typeface="Times New Roman" panose="02020603050405020304" pitchFamily="18" charset="0"/>
              </a:rPr>
            </a:br>
            <a:endParaRPr lang="en-US" sz="3200" dirty="0"/>
          </a:p>
        </p:txBody>
      </p:sp>
      <p:sp>
        <p:nvSpPr>
          <p:cNvPr id="5" name="Slide Number Placeholder 4">
            <a:extLst>
              <a:ext uri="{FF2B5EF4-FFF2-40B4-BE49-F238E27FC236}">
                <a16:creationId xmlns:a16="http://schemas.microsoft.com/office/drawing/2014/main" id="{6981D2AD-4922-1FAF-59AB-2D0118D250FF}"/>
              </a:ext>
            </a:extLst>
          </p:cNvPr>
          <p:cNvSpPr>
            <a:spLocks noGrp="1"/>
          </p:cNvSpPr>
          <p:nvPr>
            <p:ph type="sldNum" sz="quarter" idx="12"/>
          </p:nvPr>
        </p:nvSpPr>
        <p:spPr/>
        <p:txBody>
          <a:bodyPr/>
          <a:lstStyle/>
          <a:p>
            <a:fld id="{294A09A9-5501-47C1-A89A-A340965A2BE2}" type="slidenum">
              <a:rPr lang="en-US" smtClean="0"/>
              <a:t>19</a:t>
            </a:fld>
            <a:endParaRPr lang="en-US" dirty="0"/>
          </a:p>
        </p:txBody>
      </p:sp>
      <p:sp>
        <p:nvSpPr>
          <p:cNvPr id="7" name="Rectangle 3">
            <a:extLst>
              <a:ext uri="{FF2B5EF4-FFF2-40B4-BE49-F238E27FC236}">
                <a16:creationId xmlns:a16="http://schemas.microsoft.com/office/drawing/2014/main" id="{7CD25155-F870-11B4-94ED-AA63847ACA60}"/>
              </a:ext>
            </a:extLst>
          </p:cNvPr>
          <p:cNvSpPr>
            <a:spLocks noChangeArrowheads="1"/>
          </p:cNvSpPr>
          <p:nvPr/>
        </p:nvSpPr>
        <p:spPr bwMode="auto">
          <a:xfrm>
            <a:off x="0" y="-1387226"/>
            <a:ext cx="18473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545454"/>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545454"/>
              </a:solidFill>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E5D48977-6F4A-3CD5-5751-110F66CC3036}"/>
              </a:ext>
            </a:extLst>
          </p:cNvPr>
          <p:cNvSpPr>
            <a:spLocks noChangeArrowheads="1"/>
          </p:cNvSpPr>
          <p:nvPr/>
        </p:nvSpPr>
        <p:spPr bwMode="auto">
          <a:xfrm>
            <a:off x="0" y="-6850352"/>
            <a:ext cx="8003409" cy="141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545454"/>
                </a:solidFill>
                <a:highlight>
                  <a:srgbClr val="FFFF00"/>
                </a:highlight>
                <a:latin typeface="Open Sans" panose="020B0606030504020204" pitchFamily="34" charset="0"/>
                <a:ea typeface="Open Sans" panose="020B0606030504020204" pitchFamily="34" charset="0"/>
                <a:cs typeface="Open Sans" panose="020B0606030504020204" pitchFamily="34" charset="0"/>
              </a:rPr>
              <a:t>Answers: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u="sng"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1.True</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2. Corn</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3. All of them</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4. Salmon, almonds, cheese, chocolate</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5. Sun exposure, also fatty fish (salmon, herring, mackerel), eggs, low-fat dairy products</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6. 600mg</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7. False</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8. Your palm</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9. Protein</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10. 2% milk</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11. They are all gluten</a:t>
            </a: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-free</a:t>
            </a:r>
          </a:p>
          <a:p>
            <a:pPr marL="0" marR="0" lvl="0" indent="0" defTabSz="914400" rtl="0" eaLnBrk="0" fontAlgn="base" latinLnBrk="0" hangingPunct="0">
              <a:lnSpc>
                <a:spcPct val="100000"/>
              </a:lnSpc>
              <a:spcBef>
                <a:spcPct val="0"/>
              </a:spcBef>
              <a:spcAft>
                <a:spcPct val="0"/>
              </a:spcAft>
              <a:buClrTx/>
              <a:buSzTx/>
              <a:buFontTx/>
              <a:buNone/>
              <a:tabLst/>
            </a:pPr>
            <a:endPar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12. Black tea, red bull, instant coffee, </a:t>
            </a:r>
            <a:r>
              <a:rPr lang="en-US" sz="1400" b="1" dirty="0">
                <a:solidFill>
                  <a:srgbClr val="545454"/>
                </a:solidFill>
                <a:latin typeface="Open Sans" panose="020B0606030504020204" pitchFamily="34" charset="0"/>
                <a:ea typeface="Open Sans" panose="020B0606030504020204" pitchFamily="34" charset="0"/>
                <a:cs typeface="Open Sans" panose="020B0606030504020204" pitchFamily="34" charset="0"/>
              </a:rPr>
              <a:t>plunger</a:t>
            </a:r>
            <a:r>
              <a:rPr lang="en-US" sz="14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t> coffee (French press)</a:t>
            </a:r>
          </a:p>
          <a:p>
            <a:br>
              <a:rPr lang="en-US" sz="1200" b="1"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rPr>
            </a:br>
            <a:endParaRPr kumimoji="0" lang="en-US" altLang="en-US" sz="1200" b="1" i="0"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fontAlgn="base">
              <a:lnSpc>
                <a:spcPct val="200000"/>
              </a:lnSpc>
              <a:spcBef>
                <a:spcPts val="0"/>
              </a:spcBef>
              <a:spcAft>
                <a:spcPts val="0"/>
              </a:spcAft>
            </a:pPr>
            <a:endParaRPr lang="en-US" sz="1400" dirty="0">
              <a:solidFill>
                <a:srgbClr val="545454"/>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148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4EFB8-B32B-E305-CA40-1BDEF9E3C5D6}"/>
              </a:ext>
            </a:extLst>
          </p:cNvPr>
          <p:cNvSpPr>
            <a:spLocks noGrp="1"/>
          </p:cNvSpPr>
          <p:nvPr>
            <p:ph type="title"/>
          </p:nvPr>
        </p:nvSpPr>
        <p:spPr/>
        <p:txBody>
          <a:bodyPr/>
          <a:lstStyle/>
          <a:p>
            <a:pPr algn="l"/>
            <a:r>
              <a:rPr lang="en-US" sz="4600" dirty="0">
                <a:effectLst/>
                <a:latin typeface="Calibri" panose="020F0502020204030204" pitchFamily="34" charset="0"/>
                <a:ea typeface="Times New Roman" panose="02020603050405020304" pitchFamily="18" charset="0"/>
              </a:rPr>
              <a:t>The Connection Between Kids' Nutrition and Mental Health</a:t>
            </a:r>
            <a:br>
              <a:rPr lang="en-US" sz="4600" dirty="0">
                <a:effectLst/>
                <a:latin typeface="Calibri" panose="020F0502020204030204" pitchFamily="34" charset="0"/>
                <a:ea typeface="Calibri" panose="020F0502020204030204" pitchFamily="34" charset="0"/>
              </a:rPr>
            </a:br>
            <a:endParaRPr lang="en-US" sz="4600" dirty="0"/>
          </a:p>
        </p:txBody>
      </p:sp>
      <p:sp>
        <p:nvSpPr>
          <p:cNvPr id="2" name="Footer Placeholder 1">
            <a:extLst>
              <a:ext uri="{FF2B5EF4-FFF2-40B4-BE49-F238E27FC236}">
                <a16:creationId xmlns:a16="http://schemas.microsoft.com/office/drawing/2014/main" id="{70640A05-A075-B6F7-8485-592305845518}"/>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5" name="Content Placeholder 4">
            <a:extLst>
              <a:ext uri="{FF2B5EF4-FFF2-40B4-BE49-F238E27FC236}">
                <a16:creationId xmlns:a16="http://schemas.microsoft.com/office/drawing/2014/main" id="{3602EF04-C343-BFD2-AB41-A62063075783}"/>
              </a:ext>
            </a:extLst>
          </p:cNvPr>
          <p:cNvSpPr>
            <a:spLocks noGrp="1"/>
          </p:cNvSpPr>
          <p:nvPr>
            <p:ph sz="quarter" idx="13"/>
          </p:nvPr>
        </p:nvSpPr>
        <p:spPr>
          <a:xfrm>
            <a:off x="6449570" y="1590121"/>
            <a:ext cx="5184648" cy="4416425"/>
          </a:xfrm>
        </p:spPr>
        <p:txBody>
          <a:bodyPr/>
          <a:lstStyle/>
          <a:p>
            <a:pPr>
              <a:spcBef>
                <a:spcPts val="0"/>
              </a:spcBef>
            </a:pPr>
            <a:r>
              <a:rPr lang="en-US" dirty="0">
                <a:effectLst/>
                <a:latin typeface="Calibri" panose="020F0502020204030204" pitchFamily="34" charset="0"/>
                <a:ea typeface="Times New Roman" panose="02020603050405020304" pitchFamily="18" charset="0"/>
              </a:rPr>
              <a:t>Proper nutrition is essential for children’s physical growth, but it also plays a crucial role in their emotional and mental development. </a:t>
            </a:r>
          </a:p>
          <a:p>
            <a:pPr>
              <a:spcBef>
                <a:spcPts val="0"/>
              </a:spcBef>
            </a:pPr>
            <a:endParaRPr lang="en-US" dirty="0">
              <a:effectLst/>
              <a:latin typeface="Calibri" panose="020F0502020204030204" pitchFamily="34" charset="0"/>
              <a:ea typeface="Times New Roman" panose="02020603050405020304" pitchFamily="18" charset="0"/>
            </a:endParaRPr>
          </a:p>
          <a:p>
            <a:pPr>
              <a:spcBef>
                <a:spcPts val="0"/>
              </a:spcBef>
            </a:pPr>
            <a:r>
              <a:rPr lang="en-US" dirty="0">
                <a:effectLst/>
                <a:latin typeface="Calibri" panose="020F0502020204030204" pitchFamily="34" charset="0"/>
                <a:ea typeface="Times New Roman" panose="02020603050405020304" pitchFamily="18" charset="0"/>
              </a:rPr>
              <a:t>This presentation explores how diet impacts mood, behavior, and cognitive function in children and how specific nutrients influence brain health.</a:t>
            </a:r>
            <a:endParaRPr lang="en-US"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Tx/>
              <a:buChar char="-"/>
            </a:pPr>
            <a:endParaRPr lang="en-US"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Tx/>
              <a:buChar char="-"/>
            </a:pPr>
            <a:endParaRPr lang="en-US" sz="1800" dirty="0">
              <a:effectLst/>
              <a:latin typeface="Calibri" panose="020F0502020204030204" pitchFamily="34" charset="0"/>
              <a:ea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4A003396-B624-401E-50C6-C0BB01AF161D}"/>
              </a:ext>
            </a:extLst>
          </p:cNvPr>
          <p:cNvSpPr>
            <a:spLocks noGrp="1"/>
          </p:cNvSpPr>
          <p:nvPr>
            <p:ph type="sldNum" sz="quarter" idx="12"/>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330716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5003-C8C2-57FA-C8D5-99577C44F58A}"/>
              </a:ext>
            </a:extLst>
          </p:cNvPr>
          <p:cNvSpPr>
            <a:spLocks noGrp="1"/>
          </p:cNvSpPr>
          <p:nvPr>
            <p:ph type="title"/>
          </p:nvPr>
        </p:nvSpPr>
        <p:spPr/>
        <p:txBody>
          <a:bodyPr/>
          <a:lstStyle/>
          <a:p>
            <a:pPr algn="l"/>
            <a:r>
              <a:rPr lang="en-US" sz="4800" dirty="0">
                <a:effectLst/>
                <a:latin typeface="Calibri" panose="020F0502020204030204" pitchFamily="34" charset="0"/>
                <a:ea typeface="Times New Roman" panose="02020603050405020304" pitchFamily="18" charset="0"/>
              </a:rPr>
              <a:t>Importance of Mental Health</a:t>
            </a:r>
            <a:br>
              <a:rPr lang="en-US" sz="4800" dirty="0">
                <a:effectLst/>
                <a:latin typeface="Calibri" panose="020F0502020204030204" pitchFamily="34" charset="0"/>
                <a:ea typeface="Times New Roman" panose="02020603050405020304" pitchFamily="18" charset="0"/>
              </a:rPr>
            </a:br>
            <a:br>
              <a:rPr lang="en-US" sz="4800" dirty="0">
                <a:effectLst/>
                <a:latin typeface="Calibri" panose="020F0502020204030204" pitchFamily="34" charset="0"/>
                <a:ea typeface="Times New Roman" panose="02020603050405020304" pitchFamily="18" charset="0"/>
              </a:rPr>
            </a:br>
            <a:r>
              <a:rPr lang="en-US" sz="2000" dirty="0">
                <a:effectLst/>
                <a:latin typeface="Calibri" panose="020F0502020204030204" pitchFamily="34" charset="0"/>
                <a:ea typeface="Times New Roman" panose="02020603050405020304" pitchFamily="18" charset="0"/>
              </a:rPr>
              <a:t>Mental health affects how children think, feel, and behave. It includes emotional regulation, social skills, and cognitive development.</a:t>
            </a:r>
            <a:br>
              <a:rPr lang="en-US" sz="2000" dirty="0">
                <a:effectLst/>
                <a:latin typeface="Calibri" panose="020F0502020204030204" pitchFamily="34" charset="0"/>
                <a:ea typeface="Times New Roman" panose="02020603050405020304" pitchFamily="18" charset="0"/>
              </a:rPr>
            </a:br>
            <a:br>
              <a:rPr lang="en-US" sz="2000" dirty="0">
                <a:effectLst/>
                <a:latin typeface="Calibri" panose="020F0502020204030204" pitchFamily="34" charset="0"/>
                <a:ea typeface="Times New Roman" panose="02020603050405020304" pitchFamily="18" charset="0"/>
              </a:rPr>
            </a:br>
            <a:r>
              <a:rPr lang="en-US" sz="2000" dirty="0">
                <a:effectLst/>
                <a:latin typeface="Calibri" panose="020F0502020204030204" pitchFamily="34" charset="0"/>
                <a:ea typeface="Times New Roman" panose="02020603050405020304" pitchFamily="18" charset="0"/>
              </a:rPr>
              <a:t>Poor mental health can lead to conditions like depression, anxiety, and cognitive decline.</a:t>
            </a:r>
            <a:endParaRPr lang="en-US" sz="2000" dirty="0"/>
          </a:p>
        </p:txBody>
      </p:sp>
      <p:sp>
        <p:nvSpPr>
          <p:cNvPr id="2" name="Footer Placeholder 1">
            <a:extLst>
              <a:ext uri="{FF2B5EF4-FFF2-40B4-BE49-F238E27FC236}">
                <a16:creationId xmlns:a16="http://schemas.microsoft.com/office/drawing/2014/main" id="{6B4F370C-18BC-A752-2980-6309F5D7DC43}"/>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5" name="Content Placeholder 4">
            <a:extLst>
              <a:ext uri="{FF2B5EF4-FFF2-40B4-BE49-F238E27FC236}">
                <a16:creationId xmlns:a16="http://schemas.microsoft.com/office/drawing/2014/main" id="{95D67805-CCBD-8182-540F-93068A90C4E8}"/>
              </a:ext>
            </a:extLst>
          </p:cNvPr>
          <p:cNvSpPr>
            <a:spLocks noGrp="1"/>
          </p:cNvSpPr>
          <p:nvPr>
            <p:ph sz="quarter" idx="13"/>
          </p:nvPr>
        </p:nvSpPr>
        <p:spPr/>
        <p:txBody>
          <a:bodyPr/>
          <a:lstStyle/>
          <a:p>
            <a:pPr marR="0">
              <a:spcBef>
                <a:spcPts val="0"/>
              </a:spcBef>
              <a:spcAft>
                <a:spcPts val="0"/>
              </a:spcAft>
            </a:pPr>
            <a:endParaRPr lang="en-US" sz="1800" dirty="0">
              <a:latin typeface="Calibri" panose="020F0502020204030204" pitchFamily="34" charset="0"/>
              <a:ea typeface="Times New Roman" panose="02020603050405020304" pitchFamily="18" charset="0"/>
            </a:endParaRPr>
          </a:p>
          <a:p>
            <a:pPr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R="0">
              <a:spcBef>
                <a:spcPts val="0"/>
              </a:spcBef>
              <a:spcAft>
                <a:spcPts val="0"/>
              </a:spcAft>
            </a:pPr>
            <a:endParaRPr lang="en-US" sz="1800" dirty="0">
              <a:latin typeface="Calibri" panose="020F0502020204030204" pitchFamily="34" charset="0"/>
              <a:ea typeface="Times New Roman" panose="02020603050405020304" pitchFamily="18" charset="0"/>
            </a:endParaRPr>
          </a:p>
          <a:p>
            <a:pPr marR="0">
              <a:spcBef>
                <a:spcPts val="0"/>
              </a:spcBef>
              <a:spcAft>
                <a:spcPts val="0"/>
              </a:spcAft>
            </a:pPr>
            <a:r>
              <a:rPr lang="en-US" sz="2000" dirty="0">
                <a:effectLst/>
                <a:latin typeface="Calibri" panose="020F0502020204030204" pitchFamily="34" charset="0"/>
                <a:ea typeface="Times New Roman" panose="02020603050405020304" pitchFamily="18" charset="0"/>
              </a:rPr>
              <a:t>1 in 4 people globally experience mental health issues at some point in their lives.</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1 in 6 children experience mental health disorders, such as anxiety, depression, or ADHD.</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Good mental health in childhood lays the foundation for lifelong well-being.</a:t>
            </a:r>
            <a:endParaRPr lang="en-US" sz="20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Tx/>
              <a:buChar char="-"/>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r>
              <a:rPr lang="en-US" dirty="0"/>
              <a:t>.</a:t>
            </a:r>
          </a:p>
        </p:txBody>
      </p:sp>
      <p:sp>
        <p:nvSpPr>
          <p:cNvPr id="3" name="Slide Number Placeholder 2">
            <a:extLst>
              <a:ext uri="{FF2B5EF4-FFF2-40B4-BE49-F238E27FC236}">
                <a16:creationId xmlns:a16="http://schemas.microsoft.com/office/drawing/2014/main" id="{F0986A75-51DF-087B-EE6E-0899D0826DFB}"/>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422052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A49ABFAC-D966-9A7C-EFB9-4AA2A4BFCB3B}"/>
              </a:ext>
            </a:extLst>
          </p:cNvPr>
          <p:cNvSpPr>
            <a:spLocks noGrp="1"/>
          </p:cNvSpPr>
          <p:nvPr>
            <p:ph type="title"/>
          </p:nvPr>
        </p:nvSpPr>
        <p:spPr>
          <a:xfrm>
            <a:off x="609600" y="868101"/>
            <a:ext cx="10972800" cy="1572768"/>
          </a:xfrm>
        </p:spPr>
        <p:txBody>
          <a:bodyPr/>
          <a:lstStyle/>
          <a:p>
            <a:br>
              <a:rPr lang="en-US" sz="4800" dirty="0">
                <a:effectLst/>
                <a:latin typeface="Calibri" panose="020F0502020204030204" pitchFamily="34" charset="0"/>
                <a:ea typeface="Times New Roman" panose="02020603050405020304" pitchFamily="18" charset="0"/>
              </a:rPr>
            </a:br>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How Nutrition Affects the Developing Brain</a:t>
            </a:r>
            <a:br>
              <a:rPr lang="en-US" sz="4800" dirty="0">
                <a:effectLst/>
                <a:latin typeface="Calibri" panose="020F0502020204030204" pitchFamily="34" charset="0"/>
                <a:ea typeface="Calibri" panose="020F0502020204030204" pitchFamily="34" charset="0"/>
              </a:rPr>
            </a:br>
            <a:br>
              <a:rPr lang="en-US" sz="4800" dirty="0">
                <a:effectLst/>
                <a:latin typeface="Calibri" panose="020F0502020204030204" pitchFamily="34" charset="0"/>
                <a:ea typeface="Calibri" panose="020F0502020204030204" pitchFamily="34" charset="0"/>
              </a:rPr>
            </a:br>
            <a:r>
              <a:rPr lang="en-US" sz="2000" dirty="0">
                <a:effectLst/>
                <a:latin typeface="Calibri" panose="020F0502020204030204" pitchFamily="34" charset="0"/>
                <a:ea typeface="Times New Roman" panose="02020603050405020304" pitchFamily="18" charset="0"/>
              </a:rPr>
              <a:t>The brain requires specific nutrients to function optimally </a:t>
            </a:r>
            <a:br>
              <a:rPr lang="en-US" sz="4800" dirty="0">
                <a:effectLst/>
                <a:latin typeface="Calibri" panose="020F0502020204030204" pitchFamily="34" charset="0"/>
                <a:ea typeface="Times New Roman" panose="02020603050405020304" pitchFamily="18" charset="0"/>
              </a:rPr>
            </a:br>
            <a:endParaRPr lang="en-US" dirty="0"/>
          </a:p>
        </p:txBody>
      </p:sp>
      <p:sp>
        <p:nvSpPr>
          <p:cNvPr id="7" name="Footer Placeholder 6">
            <a:extLst>
              <a:ext uri="{FF2B5EF4-FFF2-40B4-BE49-F238E27FC236}">
                <a16:creationId xmlns:a16="http://schemas.microsoft.com/office/drawing/2014/main" id="{6C58156F-B502-2468-F7F7-7EF56BA44FBE}"/>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43" name="Content Placeholder 42">
            <a:extLst>
              <a:ext uri="{FF2B5EF4-FFF2-40B4-BE49-F238E27FC236}">
                <a16:creationId xmlns:a16="http://schemas.microsoft.com/office/drawing/2014/main" id="{DDD88D28-D711-5AC9-E34C-3050A6413FB3}"/>
              </a:ext>
            </a:extLst>
          </p:cNvPr>
          <p:cNvSpPr>
            <a:spLocks noGrp="1"/>
          </p:cNvSpPr>
          <p:nvPr>
            <p:ph sz="half" idx="2"/>
          </p:nvPr>
        </p:nvSpPr>
        <p:spPr/>
        <p:txBody>
          <a:bodyPr/>
          <a:lstStyle/>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rPr>
              <a:t>  - Amino acids </a:t>
            </a:r>
            <a:r>
              <a:rPr lang="en-US" sz="2000" b="1" dirty="0">
                <a:solidFill>
                  <a:schemeClr val="accent1">
                    <a:lumMod val="75000"/>
                  </a:schemeClr>
                </a:solidFill>
                <a:latin typeface="Calibri" panose="020F0502020204030204" pitchFamily="34" charset="0"/>
                <a:ea typeface="Times New Roman" panose="02020603050405020304" pitchFamily="18" charset="0"/>
              </a:rPr>
              <a:t>in </a:t>
            </a:r>
            <a:r>
              <a:rPr lang="en-US" sz="2000" b="1" dirty="0">
                <a:solidFill>
                  <a:schemeClr val="accent1">
                    <a:lumMod val="75000"/>
                  </a:schemeClr>
                </a:solidFill>
                <a:effectLst/>
                <a:latin typeface="Calibri" panose="020F0502020204030204" pitchFamily="34" charset="0"/>
                <a:ea typeface="Times New Roman" panose="02020603050405020304" pitchFamily="18" charset="0"/>
              </a:rPr>
              <a:t>Proteins: </a:t>
            </a:r>
            <a:r>
              <a:rPr lang="en-US" sz="2000" dirty="0">
                <a:effectLst/>
                <a:latin typeface="Calibri" panose="020F0502020204030204" pitchFamily="34" charset="0"/>
                <a:ea typeface="Times New Roman" panose="02020603050405020304" pitchFamily="18" charset="0"/>
              </a:rPr>
              <a:t>Help in neurotransmitter production, which affects mood and learning.</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rPr>
              <a:t>  - Fats (Omega-3): </a:t>
            </a:r>
            <a:r>
              <a:rPr lang="en-US" sz="2000" dirty="0">
                <a:effectLst/>
                <a:latin typeface="Calibri" panose="020F0502020204030204" pitchFamily="34" charset="0"/>
                <a:ea typeface="Times New Roman" panose="02020603050405020304" pitchFamily="18" charset="0"/>
              </a:rPr>
              <a:t>support brain cell structure and cognitive function.</a:t>
            </a:r>
          </a:p>
          <a:p>
            <a:pPr marL="0" marR="0">
              <a:spcBef>
                <a:spcPts val="0"/>
              </a:spcBef>
              <a:spcAft>
                <a:spcPts val="0"/>
              </a:spcAft>
            </a:pPr>
            <a:endParaRPr lang="en-US" sz="20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45" name="Content Placeholder 44">
            <a:extLst>
              <a:ext uri="{FF2B5EF4-FFF2-40B4-BE49-F238E27FC236}">
                <a16:creationId xmlns:a16="http://schemas.microsoft.com/office/drawing/2014/main" id="{2A504466-AF6B-14A5-DBE7-37A09EC63EC7}"/>
              </a:ext>
            </a:extLst>
          </p:cNvPr>
          <p:cNvSpPr>
            <a:spLocks noGrp="1"/>
          </p:cNvSpPr>
          <p:nvPr>
            <p:ph sz="quarter" idx="4"/>
          </p:nvPr>
        </p:nvSpPr>
        <p:spPr/>
        <p:txBody>
          <a:bodyPr/>
          <a:lstStyle/>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r>
              <a:rPr lang="en-US" sz="2000" b="1" dirty="0">
                <a:solidFill>
                  <a:schemeClr val="accent1">
                    <a:lumMod val="75000"/>
                  </a:schemeClr>
                </a:solidFill>
                <a:effectLst/>
                <a:latin typeface="Calibri" panose="020F0502020204030204" pitchFamily="34" charset="0"/>
                <a:ea typeface="Times New Roman" panose="02020603050405020304" pitchFamily="18" charset="0"/>
              </a:rPr>
              <a:t>- Carbohydrates: </a:t>
            </a:r>
            <a:r>
              <a:rPr lang="en-US" sz="2000" dirty="0">
                <a:effectLst/>
                <a:latin typeface="Calibri" panose="020F0502020204030204" pitchFamily="34" charset="0"/>
                <a:ea typeface="Times New Roman" panose="02020603050405020304" pitchFamily="18" charset="0"/>
              </a:rPr>
              <a:t>Provide steady energy for brain activity. The brain's primary energy source.</a:t>
            </a:r>
            <a:endParaRPr lang="en-US" sz="2000" dirty="0">
              <a:effectLst/>
              <a:latin typeface="Calibri" panose="020F0502020204030204" pitchFamily="34" charset="0"/>
              <a:ea typeface="Calibri" panose="020F0502020204030204" pitchFamily="34" charset="0"/>
            </a:endParaRPr>
          </a:p>
          <a:p>
            <a:pPr marL="0" indent="0">
              <a:buNone/>
            </a:pPr>
            <a:endParaRPr lang="en-US" sz="2000" dirty="0">
              <a:latin typeface="Calibri" panose="020F0502020204030204" pitchFamily="34" charset="0"/>
              <a:ea typeface="Times New Roman" panose="02020603050405020304" pitchFamily="18" charset="0"/>
            </a:endParaRPr>
          </a:p>
          <a:p>
            <a:r>
              <a:rPr lang="en-US" sz="2000" dirty="0">
                <a:solidFill>
                  <a:schemeClr val="accent1">
                    <a:lumMod val="75000"/>
                  </a:schemeClr>
                </a:solidFill>
                <a:effectLst/>
                <a:latin typeface="Calibri" panose="020F0502020204030204" pitchFamily="34" charset="0"/>
                <a:ea typeface="Times New Roman" panose="02020603050405020304" pitchFamily="18" charset="0"/>
              </a:rPr>
              <a:t>  </a:t>
            </a:r>
            <a:r>
              <a:rPr lang="en-US" sz="2000" b="1" dirty="0">
                <a:solidFill>
                  <a:schemeClr val="accent1">
                    <a:lumMod val="75000"/>
                  </a:schemeClr>
                </a:solidFill>
                <a:effectLst/>
                <a:latin typeface="Calibri" panose="020F0502020204030204" pitchFamily="34" charset="0"/>
                <a:ea typeface="Times New Roman" panose="02020603050405020304" pitchFamily="18" charset="0"/>
              </a:rPr>
              <a:t>- Vitamins and Minerals: </a:t>
            </a:r>
            <a:r>
              <a:rPr lang="en-US" sz="2000" dirty="0">
                <a:effectLst/>
                <a:latin typeface="Calibri" panose="020F0502020204030204" pitchFamily="34" charset="0"/>
                <a:ea typeface="Times New Roman" panose="02020603050405020304" pitchFamily="18" charset="0"/>
              </a:rPr>
              <a:t>Especially B vitamins, iron, magnesium</a:t>
            </a:r>
            <a:r>
              <a:rPr lang="en-US" sz="1800" dirty="0">
                <a:effectLst/>
                <a:latin typeface="Calibri" panose="020F0502020204030204" pitchFamily="34" charset="0"/>
                <a:ea typeface="Times New Roman" panose="02020603050405020304" pitchFamily="18" charset="0"/>
              </a:rPr>
              <a:t>, and zinc.</a:t>
            </a:r>
            <a:endParaRPr lang="en-US" dirty="0"/>
          </a:p>
        </p:txBody>
      </p:sp>
      <p:sp>
        <p:nvSpPr>
          <p:cNvPr id="8" name="Slide Number Placeholder 7">
            <a:extLst>
              <a:ext uri="{FF2B5EF4-FFF2-40B4-BE49-F238E27FC236}">
                <a16:creationId xmlns:a16="http://schemas.microsoft.com/office/drawing/2014/main" id="{151DE16D-6222-1703-D240-DA742BD7BEF9}"/>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270031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A0AD-52EA-8A3D-00F9-72C649D792FF}"/>
              </a:ext>
            </a:extLst>
          </p:cNvPr>
          <p:cNvSpPr>
            <a:spLocks noGrp="1"/>
          </p:cNvSpPr>
          <p:nvPr>
            <p:ph type="title"/>
          </p:nvPr>
        </p:nvSpPr>
        <p:spPr>
          <a:xfrm>
            <a:off x="609600" y="533400"/>
            <a:ext cx="10972800" cy="1572768"/>
          </a:xfrm>
        </p:spPr>
        <p:txBody>
          <a:bodyPr/>
          <a:lstStyle/>
          <a:p>
            <a:r>
              <a:rPr lang="en-US" sz="4800" dirty="0">
                <a:effectLst/>
                <a:latin typeface="Calibri" panose="020F0502020204030204" pitchFamily="34" charset="0"/>
                <a:ea typeface="Times New Roman" panose="02020603050405020304" pitchFamily="18" charset="0"/>
              </a:rPr>
              <a:t>Gut-Brain Axis</a:t>
            </a:r>
            <a:br>
              <a:rPr lang="en-US" sz="4800" dirty="0">
                <a:effectLst/>
                <a:latin typeface="Calibri" panose="020F0502020204030204" pitchFamily="34" charset="0"/>
                <a:ea typeface="Times New Roman" panose="02020603050405020304" pitchFamily="18" charset="0"/>
              </a:rPr>
            </a:br>
            <a:r>
              <a:rPr lang="en-US" sz="1800" u="sng" dirty="0">
                <a:effectLst/>
                <a:latin typeface="Calibri" panose="020F0502020204030204" pitchFamily="34" charset="0"/>
                <a:ea typeface="Times New Roman" panose="02020603050405020304" pitchFamily="18" charset="0"/>
              </a:rPr>
              <a:t>The gut-brain axis connects the digestive system and the brain</a:t>
            </a:r>
            <a:endParaRPr lang="en-US" sz="1800" u="sng" dirty="0"/>
          </a:p>
        </p:txBody>
      </p:sp>
      <p:sp>
        <p:nvSpPr>
          <p:cNvPr id="4" name="Content Placeholder 3">
            <a:extLst>
              <a:ext uri="{FF2B5EF4-FFF2-40B4-BE49-F238E27FC236}">
                <a16:creationId xmlns:a16="http://schemas.microsoft.com/office/drawing/2014/main" id="{642609F2-7307-B671-065E-0168414672CB}"/>
              </a:ext>
            </a:extLst>
          </p:cNvPr>
          <p:cNvSpPr>
            <a:spLocks noGrp="1"/>
          </p:cNvSpPr>
          <p:nvPr>
            <p:ph sz="half" idx="2"/>
          </p:nvPr>
        </p:nvSpPr>
        <p:spPr>
          <a:xfrm>
            <a:off x="914400" y="2479399"/>
            <a:ext cx="3419856" cy="2925554"/>
          </a:xfrm>
        </p:spPr>
        <p: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Gut health influences mental health through the </a:t>
            </a:r>
            <a:r>
              <a:rPr lang="en-US" sz="2000" b="1" i="1" dirty="0">
                <a:effectLst/>
                <a:highlight>
                  <a:srgbClr val="FFFF00"/>
                </a:highlight>
                <a:latin typeface="Calibri" panose="020F0502020204030204" pitchFamily="34" charset="0"/>
                <a:ea typeface="Times New Roman" panose="02020603050405020304" pitchFamily="18" charset="0"/>
              </a:rPr>
              <a:t>microbiome</a:t>
            </a:r>
            <a:r>
              <a:rPr lang="en-US" sz="2000" dirty="0">
                <a:effectLst/>
                <a:latin typeface="Calibri" panose="020F0502020204030204" pitchFamily="34" charset="0"/>
                <a:ea typeface="Times New Roman" panose="02020603050405020304" pitchFamily="18" charset="0"/>
              </a:rPr>
              <a:t>, which can affect mood and behavior and even conditions like anxiety and ADHD</a:t>
            </a:r>
          </a:p>
          <a:p>
            <a:pPr marL="0"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What decreases the good bugs (microbiome):</a:t>
            </a:r>
            <a:r>
              <a:rPr lang="en-US"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Times New Roman" panose="02020603050405020304" pitchFamily="18" charset="0"/>
              </a:rPr>
              <a:t>Meds (antibiotics, steroids, etc.)</a:t>
            </a:r>
            <a:r>
              <a:rPr lang="en-US" sz="2000" dirty="0">
                <a:latin typeface="Calibri" panose="020F0502020204030204" pitchFamily="34" charset="0"/>
                <a:ea typeface="Times New Roman" panose="02020603050405020304" pitchFamily="18" charset="0"/>
              </a:rPr>
              <a:t>, Low levels of omega-3 fatty acids, </a:t>
            </a:r>
            <a:r>
              <a:rPr lang="en-US" sz="2000" dirty="0">
                <a:effectLst/>
                <a:latin typeface="Calibri" panose="020F0502020204030204" pitchFamily="34" charset="0"/>
                <a:ea typeface="Times New Roman" panose="02020603050405020304" pitchFamily="18" charset="0"/>
              </a:rPr>
              <a:t>Stress</a:t>
            </a:r>
          </a:p>
          <a:p>
            <a:endParaRPr lang="en-US" dirty="0"/>
          </a:p>
        </p:txBody>
      </p:sp>
      <p:sp>
        <p:nvSpPr>
          <p:cNvPr id="10" name="Content Placeholder 9">
            <a:extLst>
              <a:ext uri="{FF2B5EF4-FFF2-40B4-BE49-F238E27FC236}">
                <a16:creationId xmlns:a16="http://schemas.microsoft.com/office/drawing/2014/main" id="{E54F306D-CD94-F11A-8633-26962EE68BF7}"/>
              </a:ext>
            </a:extLst>
          </p:cNvPr>
          <p:cNvSpPr>
            <a:spLocks noGrp="1"/>
          </p:cNvSpPr>
          <p:nvPr>
            <p:ph sz="quarter" idx="14"/>
          </p:nvPr>
        </p:nvSpPr>
        <p:spPr>
          <a:xfrm>
            <a:off x="7010400" y="2479399"/>
            <a:ext cx="3419856" cy="2925554"/>
          </a:xfrm>
        </p:spPr>
        <p:txBody>
          <a:bodyPr/>
          <a:lstStyle/>
          <a:p>
            <a:pPr>
              <a:spcBef>
                <a:spcPts val="0"/>
              </a:spcBef>
            </a:pPr>
            <a:r>
              <a:rPr lang="en-US" sz="2000" dirty="0">
                <a:latin typeface="Calibri" panose="020F0502020204030204" pitchFamily="34" charset="0"/>
                <a:ea typeface="Times New Roman" panose="02020603050405020304" pitchFamily="18" charset="0"/>
              </a:rPr>
              <a:t>Sugar and high fructose corn syrup, </a:t>
            </a:r>
            <a:r>
              <a:rPr lang="en-US" sz="2000" dirty="0">
                <a:effectLst/>
                <a:latin typeface="Calibri" panose="020F0502020204030204" pitchFamily="34" charset="0"/>
                <a:ea typeface="Times New Roman" panose="02020603050405020304" pitchFamily="18" charset="0"/>
              </a:rPr>
              <a:t>Artificial sweeteners</a:t>
            </a:r>
          </a:p>
          <a:p>
            <a:pPr>
              <a:spcBef>
                <a:spcPts val="0"/>
              </a:spcBef>
            </a:pPr>
            <a:endParaRPr lang="en-US" sz="2000" dirty="0">
              <a:latin typeface="Calibri" panose="020F0502020204030204" pitchFamily="34" charset="0"/>
              <a:ea typeface="Times New Roman" panose="02020603050405020304" pitchFamily="18" charset="0"/>
            </a:endParaRPr>
          </a:p>
          <a:p>
            <a:pPr>
              <a:spcBef>
                <a:spcPts val="0"/>
              </a:spcBef>
            </a:pPr>
            <a:r>
              <a:rPr lang="en-US" sz="2000" dirty="0">
                <a:effectLst/>
                <a:latin typeface="Calibri" panose="020F0502020204030204" pitchFamily="34"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rPr>
              <a:t>Insomnia, </a:t>
            </a:r>
            <a:r>
              <a:rPr lang="en-US" sz="2000" dirty="0">
                <a:effectLst/>
                <a:latin typeface="Calibri" panose="020F0502020204030204" pitchFamily="34" charset="0"/>
                <a:ea typeface="Times New Roman" panose="02020603050405020304" pitchFamily="18" charset="0"/>
              </a:rPr>
              <a:t>Low levels of vitamin D, </a:t>
            </a:r>
            <a:r>
              <a:rPr lang="en-US" sz="2000" dirty="0">
                <a:latin typeface="Calibri" panose="020F0502020204030204" pitchFamily="34" charset="0"/>
                <a:ea typeface="Calibri" panose="020F0502020204030204" pitchFamily="34" charset="0"/>
              </a:rPr>
              <a:t>High intensity exercise, </a:t>
            </a:r>
            <a:r>
              <a:rPr lang="en-US" sz="2000" dirty="0">
                <a:effectLst/>
                <a:latin typeface="Calibri" panose="020F0502020204030204" pitchFamily="34" charset="0"/>
                <a:ea typeface="Calibri" panose="020F0502020204030204" pitchFamily="34" charset="0"/>
              </a:rPr>
              <a:t>Intestinal infections (</a:t>
            </a:r>
            <a:r>
              <a:rPr lang="en-US" sz="2000" dirty="0">
                <a:latin typeface="Calibri" panose="020F0502020204030204" pitchFamily="34" charset="0"/>
                <a:ea typeface="Calibri" panose="020F0502020204030204" pitchFamily="34" charset="0"/>
              </a:rPr>
              <a:t>H. </a:t>
            </a:r>
            <a:r>
              <a:rPr lang="en-US" sz="2000" dirty="0">
                <a:effectLst/>
                <a:latin typeface="Calibri" panose="020F0502020204030204" pitchFamily="34" charset="0"/>
                <a:ea typeface="Calibri" panose="020F0502020204030204" pitchFamily="34" charset="0"/>
              </a:rPr>
              <a:t>pylori, parasites), </a:t>
            </a:r>
            <a:r>
              <a:rPr lang="en-US" sz="2000" dirty="0">
                <a:latin typeface="Calibri" panose="020F0502020204030204" pitchFamily="34" charset="0"/>
                <a:ea typeface="Calibri" panose="020F0502020204030204" pitchFamily="34" charset="0"/>
              </a:rPr>
              <a:t>Toxins (pesticides, heavy metals), </a:t>
            </a:r>
            <a:r>
              <a:rPr lang="en-US" sz="2000" dirty="0">
                <a:effectLst/>
                <a:latin typeface="Calibri" panose="020F0502020204030204" pitchFamily="34" charset="0"/>
                <a:ea typeface="Calibri" panose="020F0502020204030204" pitchFamily="34" charset="0"/>
              </a:rPr>
              <a:t>Allergies to the environment or food</a:t>
            </a:r>
          </a:p>
          <a:p>
            <a:endParaRPr lang="en-US" dirty="0"/>
          </a:p>
        </p:txBody>
      </p:sp>
      <p:sp>
        <p:nvSpPr>
          <p:cNvPr id="7" name="Footer Placeholder 6">
            <a:extLst>
              <a:ext uri="{FF2B5EF4-FFF2-40B4-BE49-F238E27FC236}">
                <a16:creationId xmlns:a16="http://schemas.microsoft.com/office/drawing/2014/main" id="{0E08FD8E-3A0A-CCD4-5C2F-5B65BE73CBC5}"/>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94786B75-8C5A-A01F-F202-D3CB14D3031F}"/>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35299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B56F-F1A1-8E13-E601-642371A2CC79}"/>
              </a:ext>
            </a:extLst>
          </p:cNvPr>
          <p:cNvSpPr>
            <a:spLocks noGrp="1"/>
          </p:cNvSpPr>
          <p:nvPr>
            <p:ph type="title"/>
          </p:nvPr>
        </p:nvSpPr>
        <p:spPr>
          <a:xfrm>
            <a:off x="609600" y="591205"/>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Foods That Support Kids’ Mental Health</a:t>
            </a:r>
            <a:br>
              <a:rPr lang="en-US" sz="48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Brain-Boosting Foods</a:t>
            </a:r>
            <a:endParaRPr lang="en-US" sz="2400" dirty="0"/>
          </a:p>
        </p:txBody>
      </p:sp>
      <p:sp>
        <p:nvSpPr>
          <p:cNvPr id="4" name="Content Placeholder 3">
            <a:extLst>
              <a:ext uri="{FF2B5EF4-FFF2-40B4-BE49-F238E27FC236}">
                <a16:creationId xmlns:a16="http://schemas.microsoft.com/office/drawing/2014/main" id="{4DD5667B-4E46-12EE-AA4D-5CE9C64166C5}"/>
              </a:ext>
            </a:extLst>
          </p:cNvPr>
          <p:cNvSpPr>
            <a:spLocks noGrp="1"/>
          </p:cNvSpPr>
          <p:nvPr>
            <p:ph sz="half" idx="2"/>
          </p:nvPr>
        </p:nvSpPr>
        <p:spPr>
          <a:xfrm>
            <a:off x="762000" y="2871216"/>
            <a:ext cx="5157787" cy="3247462"/>
          </a:xfrm>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 Fruits and Vegetables: Rich in antioxidants and essential vitamins.</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 Fish: Omega-3 rich fish like salmon, mackerel crucial for brain development.</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 Nuts and Seeds: Healthy fats and magnesium, important for mood regulation.</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p>
        </p:txBody>
      </p:sp>
      <p:sp>
        <p:nvSpPr>
          <p:cNvPr id="6" name="Content Placeholder 5">
            <a:extLst>
              <a:ext uri="{FF2B5EF4-FFF2-40B4-BE49-F238E27FC236}">
                <a16:creationId xmlns:a16="http://schemas.microsoft.com/office/drawing/2014/main" id="{F740C57E-0F55-2A9A-D105-116BBC2DC62A}"/>
              </a:ext>
            </a:extLst>
          </p:cNvPr>
          <p:cNvSpPr>
            <a:spLocks noGrp="1"/>
          </p:cNvSpPr>
          <p:nvPr>
            <p:ph sz="quarter" idx="4"/>
          </p:nvPr>
        </p:nvSpPr>
        <p:spPr/>
        <p:txBody>
          <a:bodyPr/>
          <a:lstStyle/>
          <a:p>
            <a:pPr marL="0">
              <a:spcBef>
                <a:spcPts val="0"/>
              </a:spcBef>
            </a:pPr>
            <a:r>
              <a:rPr lang="en-US" sz="2000" dirty="0">
                <a:effectLst/>
                <a:latin typeface="Calibri" panose="020F0502020204030204" pitchFamily="34" charset="0"/>
                <a:ea typeface="Times New Roman" panose="02020603050405020304" pitchFamily="18" charset="0"/>
              </a:rPr>
              <a:t>- Whole Grains: Provide slow-releasing steady energy to support concentration.</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dirty="0">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Fermented Foods: (e.g., yogurt, </a:t>
            </a:r>
            <a:r>
              <a:rPr lang="en-US" sz="2000" dirty="0">
                <a:latin typeface="Calibri" panose="020F0502020204030204" pitchFamily="34" charset="0"/>
                <a:ea typeface="Times New Roman" panose="02020603050405020304" pitchFamily="18" charset="0"/>
              </a:rPr>
              <a:t>kimchi</a:t>
            </a:r>
            <a:r>
              <a:rPr lang="en-US" sz="2000" dirty="0">
                <a:effectLst/>
                <a:latin typeface="Calibri" panose="020F0502020204030204" pitchFamily="34" charset="0"/>
                <a:ea typeface="Times New Roman" panose="02020603050405020304" pitchFamily="18" charset="0"/>
              </a:rPr>
              <a:t>) Support gut health.</a:t>
            </a:r>
            <a:endParaRPr lang="en-US" sz="2000" dirty="0">
              <a:effectLst/>
              <a:latin typeface="Calibri" panose="020F0502020204030204" pitchFamily="34" charset="0"/>
              <a:ea typeface="Calibri" panose="020F0502020204030204" pitchFamily="34" charset="0"/>
            </a:endParaRPr>
          </a:p>
          <a:p>
            <a:endParaRPr lang="en-US" dirty="0"/>
          </a:p>
        </p:txBody>
      </p:sp>
      <p:sp>
        <p:nvSpPr>
          <p:cNvPr id="7" name="Footer Placeholder 6">
            <a:extLst>
              <a:ext uri="{FF2B5EF4-FFF2-40B4-BE49-F238E27FC236}">
                <a16:creationId xmlns:a16="http://schemas.microsoft.com/office/drawing/2014/main" id="{9CA5F9CF-27CE-92ED-8B69-3BFD2F445E71}"/>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4421DDE8-687B-3D1F-1F47-2FA6111F6CD4}"/>
              </a:ext>
            </a:extLst>
          </p:cNvPr>
          <p:cNvSpPr>
            <a:spLocks noGrp="1"/>
          </p:cNvSpPr>
          <p:nvPr>
            <p:ph type="sldNum" sz="quarter" idx="12"/>
          </p:nvPr>
        </p:nvSpPr>
        <p:spPr/>
        <p:txBody>
          <a:bodyPr/>
          <a:lstStyle/>
          <a:p>
            <a:fld id="{294A09A9-5501-47C1-A89A-A340965A2BE2}" type="slidenum">
              <a:rPr lang="en-US" smtClean="0"/>
              <a:t>6</a:t>
            </a:fld>
            <a:endParaRPr lang="en-US" dirty="0"/>
          </a:p>
        </p:txBody>
      </p:sp>
    </p:spTree>
    <p:extLst>
      <p:ext uri="{BB962C8B-B14F-4D97-AF65-F5344CB8AC3E}">
        <p14:creationId xmlns:p14="http://schemas.microsoft.com/office/powerpoint/2010/main" val="236722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4234-4312-2829-A7C1-F8B123750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43FD2-CE79-14F9-C90C-107F68E772F7}"/>
              </a:ext>
            </a:extLst>
          </p:cNvPr>
          <p:cNvSpPr>
            <a:spLocks noGrp="1"/>
          </p:cNvSpPr>
          <p:nvPr>
            <p:ph type="title"/>
          </p:nvPr>
        </p:nvSpPr>
        <p:spPr>
          <a:xfrm>
            <a:off x="608012" y="332662"/>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rules of brain-hea</a:t>
            </a:r>
            <a:r>
              <a:rPr lang="en-US" dirty="0">
                <a:latin typeface="Calibri" panose="020F0502020204030204" pitchFamily="34" charset="0"/>
                <a:ea typeface="Times New Roman" panose="02020603050405020304" pitchFamily="18" charset="0"/>
              </a:rPr>
              <a:t>lthy eating</a:t>
            </a:r>
            <a:br>
              <a:rPr lang="en-US" sz="48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Brain-Boosting Foods</a:t>
            </a:r>
            <a:endParaRPr lang="en-US" sz="2400" dirty="0"/>
          </a:p>
        </p:txBody>
      </p:sp>
      <p:sp>
        <p:nvSpPr>
          <p:cNvPr id="4" name="Content Placeholder 3">
            <a:extLst>
              <a:ext uri="{FF2B5EF4-FFF2-40B4-BE49-F238E27FC236}">
                <a16:creationId xmlns:a16="http://schemas.microsoft.com/office/drawing/2014/main" id="{D9B331B2-A80C-D8B2-B7B5-74CF13EC0A00}"/>
              </a:ext>
            </a:extLst>
          </p:cNvPr>
          <p:cNvSpPr>
            <a:spLocks noGrp="1"/>
          </p:cNvSpPr>
          <p:nvPr>
            <p:ph sz="half" idx="2"/>
          </p:nvPr>
        </p:nvSpPr>
        <p:spPr>
          <a:xfrm>
            <a:off x="603658" y="2488446"/>
            <a:ext cx="5157787" cy="3247462"/>
          </a:xfrm>
        </p:spPr>
        <p: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1 - </a:t>
            </a:r>
            <a:r>
              <a:rPr lang="en-US" sz="2000" b="1" dirty="0">
                <a:solidFill>
                  <a:srgbClr val="00B050"/>
                </a:solidFill>
                <a:effectLst/>
                <a:latin typeface="Calibri" panose="020F0502020204030204" pitchFamily="34" charset="0"/>
                <a:ea typeface="Times New Roman" panose="02020603050405020304" pitchFamily="18" charset="0"/>
              </a:rPr>
              <a:t>eat clean protein</a:t>
            </a:r>
            <a:r>
              <a:rPr lang="en-US" sz="2000" dirty="0">
                <a:effectLst/>
                <a:latin typeface="Calibri" panose="020F0502020204030204" pitchFamily="34" charset="0"/>
                <a:ea typeface="Times New Roman" panose="02020603050405020304" pitchFamily="18" charset="0"/>
              </a:rPr>
              <a:t>: organic, hormone-free, antibiotic free, free-range, and grass-fed</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2 - </a:t>
            </a:r>
            <a:r>
              <a:rPr lang="en-US" sz="2000" b="1" dirty="0">
                <a:solidFill>
                  <a:srgbClr val="00B050"/>
                </a:solidFill>
                <a:effectLst/>
                <a:latin typeface="Calibri" panose="020F0502020204030204" pitchFamily="34" charset="0"/>
                <a:ea typeface="Times New Roman" panose="02020603050405020304" pitchFamily="18" charset="0"/>
              </a:rPr>
              <a:t>eat smart carb</a:t>
            </a:r>
            <a:r>
              <a:rPr lang="en-US" sz="2000" dirty="0">
                <a:effectLst/>
                <a:latin typeface="Calibri" panose="020F0502020204030204" pitchFamily="34" charset="0"/>
                <a:ea typeface="Times New Roman" panose="02020603050405020304" pitchFamily="18" charset="0"/>
              </a:rPr>
              <a:t>: complex (whole plant foods, like green vegetables, fruits like blueberries and apples, </a:t>
            </a:r>
            <a:r>
              <a:rPr lang="en-US" sz="2000" dirty="0" err="1">
                <a:effectLst/>
                <a:latin typeface="Calibri" panose="020F0502020204030204" pitchFamily="34" charset="0"/>
                <a:ea typeface="Times New Roman" panose="02020603050405020304" pitchFamily="18" charset="0"/>
              </a:rPr>
              <a:t>etc</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3 </a:t>
            </a:r>
            <a:r>
              <a:rPr lang="en-US" sz="2000" b="1" dirty="0">
                <a:solidFill>
                  <a:srgbClr val="00B050"/>
                </a:solidFill>
                <a:effectLst/>
                <a:latin typeface="Calibri" panose="020F0502020204030204" pitchFamily="34" charset="0"/>
                <a:ea typeface="Times New Roman" panose="02020603050405020304" pitchFamily="18" charset="0"/>
              </a:rPr>
              <a:t>- focus on healthy fats</a:t>
            </a:r>
            <a:r>
              <a:rPr lang="en-US" sz="2000" dirty="0">
                <a:effectLst/>
                <a:latin typeface="Calibri" panose="020F0502020204030204" pitchFamily="34" charset="0"/>
                <a:ea typeface="Times New Roman" panose="02020603050405020304" pitchFamily="18" charset="0"/>
              </a:rPr>
              <a:t>: salmon, mackerel, sardines, etc.</a:t>
            </a:r>
          </a:p>
          <a:p>
            <a:pPr marL="0" marR="0">
              <a:spcBef>
                <a:spcPts val="0"/>
              </a:spcBef>
              <a:spcAft>
                <a:spcPts val="0"/>
              </a:spcAft>
            </a:pPr>
            <a:r>
              <a:rPr lang="en-US" sz="2000" dirty="0">
                <a:latin typeface="Calibri" panose="020F0502020204030204" pitchFamily="34" charset="0"/>
                <a:ea typeface="Times New Roman" panose="02020603050405020304" pitchFamily="18" charset="0"/>
              </a:rPr>
              <a:t>4 </a:t>
            </a:r>
            <a:r>
              <a:rPr lang="en-US" sz="2000" b="1" dirty="0">
                <a:solidFill>
                  <a:srgbClr val="00B050"/>
                </a:solidFill>
                <a:latin typeface="Calibri" panose="020F0502020204030204" pitchFamily="34" charset="0"/>
                <a:ea typeface="Times New Roman" panose="02020603050405020304" pitchFamily="18" charset="0"/>
              </a:rPr>
              <a:t>- Eat from the rainbow</a:t>
            </a:r>
            <a:r>
              <a:rPr lang="en-US" sz="2000" dirty="0">
                <a:latin typeface="Calibri" panose="020F0502020204030204" pitchFamily="34" charset="0"/>
                <a:ea typeface="Times New Roman" panose="02020603050405020304" pitchFamily="18" charset="0"/>
              </a:rPr>
              <a:t>: pomegranates, yellow squash, blueberries</a:t>
            </a:r>
          </a:p>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endParaRPr>
          </a:p>
          <a:p>
            <a:pPr marL="0" marR="0">
              <a:spcBef>
                <a:spcPts val="0"/>
              </a:spcBef>
              <a:spcAft>
                <a:spcPts val="0"/>
              </a:spcAft>
            </a:pPr>
            <a:endParaRPr lang="en-US" dirty="0"/>
          </a:p>
        </p:txBody>
      </p:sp>
      <p:sp>
        <p:nvSpPr>
          <p:cNvPr id="6" name="Content Placeholder 5">
            <a:extLst>
              <a:ext uri="{FF2B5EF4-FFF2-40B4-BE49-F238E27FC236}">
                <a16:creationId xmlns:a16="http://schemas.microsoft.com/office/drawing/2014/main" id="{20A45FF4-2106-250F-306D-E69C29B8DA93}"/>
              </a:ext>
            </a:extLst>
          </p:cNvPr>
          <p:cNvSpPr>
            <a:spLocks noGrp="1"/>
          </p:cNvSpPr>
          <p:nvPr>
            <p:ph sz="quarter" idx="4"/>
          </p:nvPr>
        </p:nvSpPr>
        <p:spPr>
          <a:xfrm>
            <a:off x="6324600" y="2217808"/>
            <a:ext cx="5183188" cy="3247462"/>
          </a:xfrm>
        </p:spPr>
        <p:txBody>
          <a:bodyPr/>
          <a:lstStyle/>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457200" lvl="1">
              <a:spcBef>
                <a:spcPts val="0"/>
              </a:spcBef>
            </a:pPr>
            <a:r>
              <a:rPr lang="en-US" sz="1800" dirty="0">
                <a:effectLst/>
                <a:latin typeface="Calibri" panose="020F0502020204030204" pitchFamily="34" charset="0"/>
                <a:ea typeface="Times New Roman" panose="02020603050405020304" pitchFamily="18" charset="0"/>
              </a:rPr>
              <a:t>5 </a:t>
            </a:r>
            <a:r>
              <a:rPr lang="en-US" sz="2000" dirty="0">
                <a:effectLst/>
                <a:latin typeface="Calibri" panose="020F0502020204030204" pitchFamily="34" charset="0"/>
                <a:ea typeface="Times New Roman" panose="02020603050405020304" pitchFamily="18" charset="0"/>
              </a:rPr>
              <a:t>- </a:t>
            </a:r>
            <a:r>
              <a:rPr lang="en-US" sz="2000" b="1" dirty="0">
                <a:solidFill>
                  <a:srgbClr val="00B050"/>
                </a:solidFill>
                <a:effectLst/>
                <a:latin typeface="Calibri" panose="020F0502020204030204" pitchFamily="34" charset="0"/>
                <a:ea typeface="Times New Roman" panose="02020603050405020304" pitchFamily="18" charset="0"/>
              </a:rPr>
              <a:t>Cook w brain-healthy herbs/spices:</a:t>
            </a:r>
          </a:p>
          <a:p>
            <a:pPr marL="914400" lvl="2">
              <a:spcBef>
                <a:spcPts val="0"/>
              </a:spcBef>
            </a:pPr>
            <a:r>
              <a:rPr lang="en-US" sz="2000" dirty="0">
                <a:latin typeface="Calibri" panose="020F0502020204030204" pitchFamily="34" charset="0"/>
                <a:ea typeface="Times New Roman" panose="02020603050405020304" pitchFamily="18" charset="0"/>
              </a:rPr>
              <a:t>Turmeric: contains a chemical, curcumin that has been shown to reduce plaques in the brain thought to be responsible for Alzheimer's disease</a:t>
            </a:r>
            <a:endParaRPr lang="en-US" sz="2000" dirty="0">
              <a:effectLst/>
              <a:latin typeface="Calibri" panose="020F0502020204030204" pitchFamily="34" charset="0"/>
              <a:ea typeface="Calibri" panose="020F0502020204030204" pitchFamily="34" charset="0"/>
            </a:endParaRPr>
          </a:p>
          <a:p>
            <a:pPr marL="914400" lvl="2">
              <a:spcBef>
                <a:spcPts val="0"/>
              </a:spcBef>
            </a:pPr>
            <a:r>
              <a:rPr lang="en-US" sz="2000" dirty="0">
                <a:effectLst/>
                <a:latin typeface="Calibri" panose="020F0502020204030204" pitchFamily="34" charset="0"/>
                <a:ea typeface="Times New Roman" panose="02020603050405020304" pitchFamily="18" charset="0"/>
              </a:rPr>
              <a:t>saffron: effective antidepressant</a:t>
            </a:r>
          </a:p>
          <a:p>
            <a:pPr marL="914400" lvl="2">
              <a:spcBef>
                <a:spcPts val="0"/>
              </a:spcBef>
            </a:pPr>
            <a:r>
              <a:rPr lang="en-US" sz="2000" dirty="0">
                <a:latin typeface="Calibri" panose="020F0502020204030204" pitchFamily="34" charset="0"/>
                <a:ea typeface="Times New Roman" panose="02020603050405020304" pitchFamily="18" charset="0"/>
              </a:rPr>
              <a:t>Rosemary, sage, thyme: boost memory</a:t>
            </a:r>
          </a:p>
          <a:p>
            <a:pPr marL="914400" lvl="2">
              <a:spcBef>
                <a:spcPts val="0"/>
              </a:spcBef>
            </a:pPr>
            <a:r>
              <a:rPr lang="en-US" sz="2000" dirty="0">
                <a:latin typeface="Calibri" panose="020F0502020204030204" pitchFamily="34" charset="0"/>
                <a:ea typeface="Times New Roman" panose="02020603050405020304" pitchFamily="18" charset="0"/>
              </a:rPr>
              <a:t>Garlic and oregano: boost blood flow to the brain</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indent="0">
              <a:buNone/>
            </a:pPr>
            <a:endParaRPr lang="en-US" dirty="0"/>
          </a:p>
        </p:txBody>
      </p:sp>
      <p:sp>
        <p:nvSpPr>
          <p:cNvPr id="7" name="Footer Placeholder 6">
            <a:extLst>
              <a:ext uri="{FF2B5EF4-FFF2-40B4-BE49-F238E27FC236}">
                <a16:creationId xmlns:a16="http://schemas.microsoft.com/office/drawing/2014/main" id="{B22F2CE0-9AB1-AA43-885E-CA30B3072D09}"/>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8E6CBB5A-2E06-0991-4134-BCC4723153C4}"/>
              </a:ext>
            </a:extLst>
          </p:cNvPr>
          <p:cNvSpPr>
            <a:spLocks noGrp="1"/>
          </p:cNvSpPr>
          <p:nvPr>
            <p:ph type="sldNum" sz="quarter" idx="12"/>
          </p:nvPr>
        </p:nvSpPr>
        <p:spPr/>
        <p:txBody>
          <a:bodyPr/>
          <a:lstStyle/>
          <a:p>
            <a:fld id="{294A09A9-5501-47C1-A89A-A340965A2BE2}" type="slidenum">
              <a:rPr lang="en-US" smtClean="0"/>
              <a:t>7</a:t>
            </a:fld>
            <a:endParaRPr lang="en-US" dirty="0"/>
          </a:p>
        </p:txBody>
      </p:sp>
    </p:spTree>
    <p:extLst>
      <p:ext uri="{BB962C8B-B14F-4D97-AF65-F5344CB8AC3E}">
        <p14:creationId xmlns:p14="http://schemas.microsoft.com/office/powerpoint/2010/main" val="10085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2D97-F889-5147-843F-7037F73DF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0FF15-6E2B-46E6-4DBF-33DD8D63DE58}"/>
              </a:ext>
            </a:extLst>
          </p:cNvPr>
          <p:cNvSpPr>
            <a:spLocks noGrp="1"/>
          </p:cNvSpPr>
          <p:nvPr>
            <p:ph type="title"/>
          </p:nvPr>
        </p:nvSpPr>
        <p:spPr>
          <a:xfrm>
            <a:off x="609600" y="591205"/>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rules of brain-hea</a:t>
            </a:r>
            <a:r>
              <a:rPr lang="en-US" dirty="0">
                <a:latin typeface="Calibri" panose="020F0502020204030204" pitchFamily="34" charset="0"/>
                <a:ea typeface="Times New Roman" panose="02020603050405020304" pitchFamily="18" charset="0"/>
              </a:rPr>
              <a:t>lthy eating</a:t>
            </a:r>
            <a:br>
              <a:rPr lang="en-US" sz="48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Brain-Boosting Foods</a:t>
            </a:r>
            <a:endParaRPr lang="en-US" sz="2400" dirty="0"/>
          </a:p>
        </p:txBody>
      </p:sp>
      <p:sp>
        <p:nvSpPr>
          <p:cNvPr id="4" name="Content Placeholder 3">
            <a:extLst>
              <a:ext uri="{FF2B5EF4-FFF2-40B4-BE49-F238E27FC236}">
                <a16:creationId xmlns:a16="http://schemas.microsoft.com/office/drawing/2014/main" id="{26CEBC84-B953-82B3-FA7E-37E8EF6BEE24}"/>
              </a:ext>
            </a:extLst>
          </p:cNvPr>
          <p:cNvSpPr>
            <a:spLocks noGrp="1"/>
          </p:cNvSpPr>
          <p:nvPr>
            <p:ph sz="half" idx="2"/>
          </p:nvPr>
        </p:nvSpPr>
        <p:spPr>
          <a:xfrm>
            <a:off x="644434" y="2461528"/>
            <a:ext cx="5157787" cy="3247462"/>
          </a:xfrm>
        </p:spPr>
        <p: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6 </a:t>
            </a:r>
            <a:r>
              <a:rPr lang="en-US" sz="2000" b="1" dirty="0">
                <a:solidFill>
                  <a:srgbClr val="00B050"/>
                </a:solidFill>
                <a:effectLst/>
                <a:latin typeface="Calibri" panose="020F0502020204030204" pitchFamily="34" charset="0"/>
                <a:ea typeface="Times New Roman" panose="02020603050405020304" pitchFamily="18" charset="0"/>
              </a:rPr>
              <a:t>- make sure your food is as clean as possible: </a:t>
            </a:r>
            <a:r>
              <a:rPr lang="en-US" sz="2000" dirty="0">
                <a:effectLst/>
                <a:latin typeface="Calibri" panose="020F0502020204030204" pitchFamily="34" charset="0"/>
                <a:ea typeface="Times New Roman" panose="02020603050405020304" pitchFamily="18" charset="0"/>
              </a:rPr>
              <a:t>(based on EWG recommendations)</a:t>
            </a:r>
          </a:p>
          <a:p>
            <a:pPr marL="0" marR="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pPr marL="457200" lvl="1">
              <a:spcBef>
                <a:spcPts val="0"/>
              </a:spcBef>
            </a:pPr>
            <a:r>
              <a:rPr lang="en-US" sz="2000" b="1" dirty="0">
                <a:highlight>
                  <a:srgbClr val="FFFF00"/>
                </a:highlight>
                <a:latin typeface="Calibri" panose="020F0502020204030204" pitchFamily="34" charset="0"/>
                <a:ea typeface="Times New Roman" panose="02020603050405020304" pitchFamily="18" charset="0"/>
              </a:rPr>
              <a:t>Dirty Dozen</a:t>
            </a:r>
            <a:r>
              <a:rPr lang="en-US" sz="2000" dirty="0">
                <a:latin typeface="Calibri" panose="020F0502020204030204" pitchFamily="34" charset="0"/>
                <a:ea typeface="Times New Roman" panose="02020603050405020304" pitchFamily="18" charset="0"/>
              </a:rPr>
              <a:t>: </a:t>
            </a:r>
            <a:r>
              <a:rPr lang="en-US" sz="2000" b="1" u="sng" dirty="0">
                <a:latin typeface="Calibri" panose="020F0502020204030204" pitchFamily="34" charset="0"/>
                <a:ea typeface="Times New Roman" panose="02020603050405020304" pitchFamily="18" charset="0"/>
              </a:rPr>
              <a:t>Foods w highest levels of pesticides (buy organic): </a:t>
            </a:r>
            <a:r>
              <a:rPr lang="en-US" sz="2000" dirty="0">
                <a:latin typeface="Calibri" panose="020F0502020204030204" pitchFamily="34" charset="0"/>
                <a:ea typeface="Times New Roman" panose="02020603050405020304" pitchFamily="18" charset="0"/>
              </a:rPr>
              <a:t>peaches, strawberries, apples, blueberries, nectarines, bell peppers, spinach, cherries, green veggies (kale), grapes, pears, green beans</a:t>
            </a:r>
            <a:r>
              <a:rPr lang="en-US" sz="1800" dirty="0">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p>
        </p:txBody>
      </p:sp>
      <p:sp>
        <p:nvSpPr>
          <p:cNvPr id="6" name="Content Placeholder 5">
            <a:extLst>
              <a:ext uri="{FF2B5EF4-FFF2-40B4-BE49-F238E27FC236}">
                <a16:creationId xmlns:a16="http://schemas.microsoft.com/office/drawing/2014/main" id="{AFA282D8-0782-B5EC-72FA-638553FAAE35}"/>
              </a:ext>
            </a:extLst>
          </p:cNvPr>
          <p:cNvSpPr>
            <a:spLocks noGrp="1"/>
          </p:cNvSpPr>
          <p:nvPr>
            <p:ph sz="quarter" idx="4"/>
          </p:nvPr>
        </p:nvSpPr>
        <p:spPr>
          <a:xfrm>
            <a:off x="6399212" y="2819400"/>
            <a:ext cx="5183188" cy="3247462"/>
          </a:xfrm>
        </p:spPr>
        <p:txBody>
          <a:bodyPr/>
          <a:lstStyle/>
          <a:p>
            <a:pPr marL="228600" lvl="1" indent="0">
              <a:spcBef>
                <a:spcPts val="0"/>
              </a:spcBef>
              <a:buNone/>
            </a:pPr>
            <a:endParaRPr lang="en-US" sz="1800" b="1" dirty="0">
              <a:highlight>
                <a:srgbClr val="FFFF00"/>
              </a:highlight>
              <a:latin typeface="Calibri" panose="020F0502020204030204" pitchFamily="34" charset="0"/>
              <a:ea typeface="Times New Roman" panose="02020603050405020304" pitchFamily="18" charset="0"/>
            </a:endParaRPr>
          </a:p>
          <a:p>
            <a:pPr marL="228600" lvl="1" indent="0">
              <a:spcBef>
                <a:spcPts val="0"/>
              </a:spcBef>
              <a:buNone/>
            </a:pPr>
            <a:endParaRPr lang="en-US" sz="1800" b="1" dirty="0">
              <a:effectLst/>
              <a:highlight>
                <a:srgbClr val="FFFF00"/>
              </a:highlight>
              <a:latin typeface="Calibri" panose="020F0502020204030204" pitchFamily="34" charset="0"/>
              <a:ea typeface="Times New Roman" panose="02020603050405020304" pitchFamily="18" charset="0"/>
            </a:endParaRPr>
          </a:p>
          <a:p>
            <a:pPr marL="514350" lvl="1" indent="-285750">
              <a:spcBef>
                <a:spcPts val="0"/>
              </a:spcBef>
            </a:pPr>
            <a:endParaRPr lang="en-US" sz="1800" b="1" dirty="0">
              <a:effectLst/>
              <a:highlight>
                <a:srgbClr val="FFFF00"/>
              </a:highlight>
              <a:latin typeface="Calibri" panose="020F0502020204030204" pitchFamily="34" charset="0"/>
              <a:ea typeface="Times New Roman" panose="02020603050405020304" pitchFamily="18" charset="0"/>
            </a:endParaRPr>
          </a:p>
          <a:p>
            <a:pPr marL="514350" lvl="1" indent="-285750">
              <a:spcBef>
                <a:spcPts val="0"/>
              </a:spcBef>
            </a:pPr>
            <a:r>
              <a:rPr lang="en-US" sz="2000" b="1" dirty="0">
                <a:effectLst/>
                <a:highlight>
                  <a:srgbClr val="FFFF00"/>
                </a:highlight>
                <a:latin typeface="Calibri" panose="020F0502020204030204" pitchFamily="34" charset="0"/>
                <a:ea typeface="Times New Roman" panose="02020603050405020304" pitchFamily="18" charset="0"/>
              </a:rPr>
              <a:t>Clean 15</a:t>
            </a:r>
            <a:r>
              <a:rPr lang="en-US" sz="2000" dirty="0">
                <a:effectLst/>
                <a:latin typeface="Calibri" panose="020F0502020204030204" pitchFamily="34" charset="0"/>
                <a:ea typeface="Times New Roman" panose="02020603050405020304" pitchFamily="18" charset="0"/>
              </a:rPr>
              <a:t>: </a:t>
            </a:r>
            <a:r>
              <a:rPr lang="en-US" sz="2000" b="1" u="sng" dirty="0">
                <a:effectLst/>
                <a:latin typeface="Calibri" panose="020F0502020204030204" pitchFamily="34" charset="0"/>
                <a:ea typeface="Times New Roman" panose="02020603050405020304" pitchFamily="18" charset="0"/>
              </a:rPr>
              <a:t>foods w the lowest levels of pesticides: </a:t>
            </a:r>
            <a:r>
              <a:rPr lang="en-US" sz="2000" dirty="0">
                <a:latin typeface="Calibri" panose="020F0502020204030204" pitchFamily="34" charset="0"/>
                <a:ea typeface="Calibri" panose="020F0502020204030204" pitchFamily="34" charset="0"/>
              </a:rPr>
              <a:t>Onions, avocado, pineapples, mango, asparagus, sweet peas, kiwi, bananas, cabbage, broccoli, papaya, mushrooms, cauliflower, grapefruit, eggplant, cantaloupe.</a:t>
            </a:r>
          </a:p>
          <a:p>
            <a:pPr marL="0" indent="0">
              <a:spcBef>
                <a:spcPts val="0"/>
              </a:spcBef>
              <a:buNone/>
            </a:pPr>
            <a:endParaRPr lang="en-US" sz="2000" dirty="0">
              <a:latin typeface="Calibri" panose="020F0502020204030204" pitchFamily="34" charset="0"/>
              <a:ea typeface="Times New Roman" panose="02020603050405020304" pitchFamily="18" charset="0"/>
            </a:endParaRPr>
          </a:p>
          <a:p>
            <a:pPr marL="0">
              <a:spcBef>
                <a:spcPts val="0"/>
              </a:spcBef>
            </a:pPr>
            <a:endParaRPr lang="en-US" sz="16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indent="0">
              <a:buNone/>
            </a:pPr>
            <a:endParaRPr lang="en-US" dirty="0"/>
          </a:p>
        </p:txBody>
      </p:sp>
      <p:sp>
        <p:nvSpPr>
          <p:cNvPr id="7" name="Footer Placeholder 6">
            <a:extLst>
              <a:ext uri="{FF2B5EF4-FFF2-40B4-BE49-F238E27FC236}">
                <a16:creationId xmlns:a16="http://schemas.microsoft.com/office/drawing/2014/main" id="{08748938-11D6-CCC6-1C5E-CCEB4D78A21D}"/>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D15FC3F2-5F8F-2E31-1F40-76FB7D963532}"/>
              </a:ext>
            </a:extLst>
          </p:cNvPr>
          <p:cNvSpPr>
            <a:spLocks noGrp="1"/>
          </p:cNvSpPr>
          <p:nvPr>
            <p:ph type="sldNum" sz="quarter" idx="12"/>
          </p:nvPr>
        </p:nvSpPr>
        <p:spPr>
          <a:xfrm>
            <a:off x="4038600" y="5841068"/>
            <a:ext cx="4114800" cy="851453"/>
          </a:xfrm>
        </p:spPr>
        <p:txBody>
          <a:bodyPr/>
          <a:lstStyle/>
          <a:p>
            <a:fld id="{294A09A9-5501-47C1-A89A-A340965A2BE2}" type="slidenum">
              <a:rPr lang="en-US" smtClean="0"/>
              <a:t>8</a:t>
            </a:fld>
            <a:endParaRPr lang="en-US" dirty="0"/>
          </a:p>
        </p:txBody>
      </p:sp>
    </p:spTree>
    <p:extLst>
      <p:ext uri="{BB962C8B-B14F-4D97-AF65-F5344CB8AC3E}">
        <p14:creationId xmlns:p14="http://schemas.microsoft.com/office/powerpoint/2010/main" val="382053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99134-6049-862A-DAE7-50B78B533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5A36F-AD2A-60CD-8BC5-C7BD7B848A71}"/>
              </a:ext>
            </a:extLst>
          </p:cNvPr>
          <p:cNvSpPr>
            <a:spLocks noGrp="1"/>
          </p:cNvSpPr>
          <p:nvPr>
            <p:ph type="title"/>
          </p:nvPr>
        </p:nvSpPr>
        <p:spPr>
          <a:xfrm>
            <a:off x="606552" y="123807"/>
            <a:ext cx="10972800" cy="1572768"/>
          </a:xfrm>
        </p:spPr>
        <p:txBody>
          <a:bodyPr/>
          <a:lstStyle/>
          <a:p>
            <a:br>
              <a:rPr lang="en-US" sz="4800" dirty="0">
                <a:effectLst/>
                <a:latin typeface="Calibri" panose="020F0502020204030204" pitchFamily="34" charset="0"/>
                <a:ea typeface="Times New Roman" panose="02020603050405020304" pitchFamily="18" charset="0"/>
              </a:rPr>
            </a:br>
            <a:r>
              <a:rPr lang="en-US" sz="4800" dirty="0">
                <a:effectLst/>
                <a:latin typeface="Calibri" panose="020F0502020204030204" pitchFamily="34" charset="0"/>
                <a:ea typeface="Times New Roman" panose="02020603050405020304" pitchFamily="18" charset="0"/>
              </a:rPr>
              <a:t>rules of brain-hea</a:t>
            </a:r>
            <a:r>
              <a:rPr lang="en-US" dirty="0">
                <a:latin typeface="Calibri" panose="020F0502020204030204" pitchFamily="34" charset="0"/>
                <a:ea typeface="Times New Roman" panose="02020603050405020304" pitchFamily="18" charset="0"/>
              </a:rPr>
              <a:t>lthy eating</a:t>
            </a:r>
            <a:br>
              <a:rPr lang="en-US" sz="48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Brain-Boosting Foods</a:t>
            </a:r>
            <a:endParaRPr lang="en-US" sz="2400" dirty="0"/>
          </a:p>
        </p:txBody>
      </p:sp>
      <p:sp>
        <p:nvSpPr>
          <p:cNvPr id="4" name="Content Placeholder 3">
            <a:extLst>
              <a:ext uri="{FF2B5EF4-FFF2-40B4-BE49-F238E27FC236}">
                <a16:creationId xmlns:a16="http://schemas.microsoft.com/office/drawing/2014/main" id="{8AAA8422-8358-37FF-0AE8-888B597DB368}"/>
              </a:ext>
            </a:extLst>
          </p:cNvPr>
          <p:cNvSpPr>
            <a:spLocks noGrp="1"/>
          </p:cNvSpPr>
          <p:nvPr>
            <p:ph sz="half" idx="2"/>
          </p:nvPr>
        </p:nvSpPr>
        <p:spPr>
          <a:xfrm>
            <a:off x="660263" y="2332930"/>
            <a:ext cx="5157787" cy="3247462"/>
          </a:xfrm>
        </p:spPr>
        <p:txBody>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a:t>
            </a:r>
            <a:r>
              <a:rPr lang="en-US" sz="1900" dirty="0">
                <a:effectLst/>
                <a:latin typeface="Calibri" panose="020F0502020204030204" pitchFamily="34" charset="0"/>
                <a:ea typeface="Times New Roman" panose="02020603050405020304" pitchFamily="18" charset="0"/>
              </a:rPr>
              <a:t>7 </a:t>
            </a:r>
            <a:r>
              <a:rPr lang="en-US" sz="1900" b="1" dirty="0">
                <a:solidFill>
                  <a:srgbClr val="00B050"/>
                </a:solidFill>
                <a:latin typeface="Calibri" panose="020F0502020204030204" pitchFamily="34" charset="0"/>
                <a:ea typeface="Calibri" panose="020F0502020204030204" pitchFamily="34" charset="0"/>
              </a:rPr>
              <a:t>- Brain superfoods:</a:t>
            </a:r>
          </a:p>
          <a:p>
            <a:pPr marL="0" marR="0" indent="0">
              <a:spcBef>
                <a:spcPts val="0"/>
              </a:spcBef>
              <a:spcAft>
                <a:spcPts val="0"/>
              </a:spcAft>
              <a:buNone/>
            </a:pPr>
            <a:endParaRPr lang="en-US" sz="1900" dirty="0">
              <a:latin typeface="Calibri" panose="020F0502020204030204" pitchFamily="34" charset="0"/>
              <a:ea typeface="Calibri" panose="020F0502020204030204" pitchFamily="34" charset="0"/>
            </a:endParaRPr>
          </a:p>
          <a:p>
            <a:pPr marL="457200" lvl="1">
              <a:spcBef>
                <a:spcPts val="0"/>
              </a:spcBef>
            </a:pPr>
            <a:r>
              <a:rPr lang="en-US" sz="1900" dirty="0">
                <a:latin typeface="Calibri" panose="020F0502020204030204" pitchFamily="34" charset="0"/>
                <a:ea typeface="Calibri" panose="020F0502020204030204" pitchFamily="34" charset="0"/>
              </a:rPr>
              <a:t>Nuts/seeds: almonds, walnuts, hemp seeds, sesame seeds</a:t>
            </a:r>
          </a:p>
          <a:p>
            <a:pPr marL="228600" lvl="1" indent="0">
              <a:spcBef>
                <a:spcPts val="0"/>
              </a:spcBef>
              <a:buNone/>
            </a:pPr>
            <a:endParaRPr lang="en-US" sz="1900" dirty="0">
              <a:latin typeface="Calibri" panose="020F0502020204030204" pitchFamily="34" charset="0"/>
              <a:ea typeface="Calibri" panose="020F0502020204030204" pitchFamily="34" charset="0"/>
            </a:endParaRPr>
          </a:p>
          <a:p>
            <a:pPr marL="457200" lvl="1">
              <a:spcBef>
                <a:spcPts val="0"/>
              </a:spcBef>
            </a:pPr>
            <a:r>
              <a:rPr lang="en-US" sz="1900" dirty="0">
                <a:effectLst/>
                <a:latin typeface="Calibri" panose="020F0502020204030204" pitchFamily="34" charset="0"/>
                <a:ea typeface="Calibri" panose="020F0502020204030204" pitchFamily="34" charset="0"/>
              </a:rPr>
              <a:t>Legumes:</a:t>
            </a:r>
            <a:r>
              <a:rPr lang="en-US" sz="1900" dirty="0">
                <a:latin typeface="Calibri" panose="020F0502020204030204" pitchFamily="34" charset="0"/>
                <a:ea typeface="Calibri" panose="020F0502020204030204" pitchFamily="34" charset="0"/>
              </a:rPr>
              <a:t> lentils (high fiber), chickpeas (high serotonin content)</a:t>
            </a:r>
          </a:p>
          <a:p>
            <a:pPr marL="228600" lvl="1" indent="0">
              <a:spcBef>
                <a:spcPts val="0"/>
              </a:spcBef>
              <a:buNone/>
            </a:pPr>
            <a:endParaRPr lang="en-US" sz="1900" dirty="0">
              <a:latin typeface="Calibri" panose="020F0502020204030204" pitchFamily="34" charset="0"/>
              <a:ea typeface="Calibri" panose="020F0502020204030204" pitchFamily="34" charset="0"/>
            </a:endParaRPr>
          </a:p>
          <a:p>
            <a:pPr marL="457200" lvl="1">
              <a:spcBef>
                <a:spcPts val="0"/>
              </a:spcBef>
            </a:pPr>
            <a:r>
              <a:rPr lang="en-US" sz="1900" dirty="0">
                <a:effectLst/>
                <a:latin typeface="Calibri" panose="020F0502020204030204" pitchFamily="34" charset="0"/>
                <a:ea typeface="Times New Roman" panose="02020603050405020304" pitchFamily="18" charset="0"/>
              </a:rPr>
              <a:t>fruits: avocados, </a:t>
            </a:r>
            <a:r>
              <a:rPr lang="en-US" sz="1900" dirty="0">
                <a:latin typeface="Calibri" panose="020F0502020204030204" pitchFamily="34" charset="0"/>
                <a:ea typeface="Times New Roman" panose="02020603050405020304" pitchFamily="18" charset="0"/>
              </a:rPr>
              <a:t>g</a:t>
            </a:r>
            <a:r>
              <a:rPr lang="en-US" sz="1900" dirty="0">
                <a:effectLst/>
                <a:latin typeface="Calibri" panose="020F0502020204030204" pitchFamily="34" charset="0"/>
                <a:ea typeface="Times New Roman" panose="02020603050405020304" pitchFamily="18" charset="0"/>
              </a:rPr>
              <a:t>oldenberry, blueberries, goji berries, kiwi, pomegranate</a:t>
            </a:r>
          </a:p>
          <a:p>
            <a:pPr marL="228600" lvl="1" indent="0">
              <a:spcBef>
                <a:spcPts val="0"/>
              </a:spcBef>
              <a:buNone/>
            </a:pPr>
            <a:endParaRPr lang="en-US" sz="1900" dirty="0">
              <a:latin typeface="Calibri" panose="020F0502020204030204" pitchFamily="34" charset="0"/>
              <a:ea typeface="Times New Roman" panose="02020603050405020304" pitchFamily="18" charset="0"/>
            </a:endParaRPr>
          </a:p>
          <a:p>
            <a:pPr marL="228600" lvl="1" indent="0">
              <a:spcBef>
                <a:spcPts val="0"/>
              </a:spcBef>
              <a:buNone/>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p>
        </p:txBody>
      </p:sp>
      <p:sp>
        <p:nvSpPr>
          <p:cNvPr id="6" name="Content Placeholder 5">
            <a:extLst>
              <a:ext uri="{FF2B5EF4-FFF2-40B4-BE49-F238E27FC236}">
                <a16:creationId xmlns:a16="http://schemas.microsoft.com/office/drawing/2014/main" id="{A1D32D20-6A7F-583C-6385-ED784813C841}"/>
              </a:ext>
            </a:extLst>
          </p:cNvPr>
          <p:cNvSpPr>
            <a:spLocks noGrp="1"/>
          </p:cNvSpPr>
          <p:nvPr>
            <p:ph sz="quarter" idx="4"/>
          </p:nvPr>
        </p:nvSpPr>
        <p:spPr>
          <a:xfrm>
            <a:off x="6324600" y="1957251"/>
            <a:ext cx="5183188" cy="3247462"/>
          </a:xfrm>
        </p:spPr>
        <p:txBody>
          <a:bodyPr/>
          <a:lstStyle/>
          <a:p>
            <a:pPr marL="0" indent="0">
              <a:spcBef>
                <a:spcPts val="0"/>
              </a:spcBef>
              <a:buNone/>
            </a:pPr>
            <a:endParaRPr lang="en-US" sz="1800" dirty="0">
              <a:effectLst/>
              <a:latin typeface="Calibri" panose="020F0502020204030204" pitchFamily="34" charset="0"/>
              <a:ea typeface="Times New Roman" panose="02020603050405020304" pitchFamily="18" charset="0"/>
            </a:endParaRPr>
          </a:p>
          <a:p>
            <a:pPr marL="457200" lvl="1">
              <a:spcBef>
                <a:spcPts val="0"/>
              </a:spcBef>
            </a:pPr>
            <a:endParaRPr lang="en-US" sz="1900" dirty="0">
              <a:latin typeface="Calibri" panose="020F0502020204030204" pitchFamily="34" charset="0"/>
              <a:ea typeface="Times New Roman" panose="02020603050405020304" pitchFamily="18" charset="0"/>
            </a:endParaRPr>
          </a:p>
          <a:p>
            <a:pPr marL="457200" lvl="1">
              <a:spcBef>
                <a:spcPts val="0"/>
              </a:spcBef>
            </a:pPr>
            <a:r>
              <a:rPr lang="en-US" sz="1900" dirty="0">
                <a:latin typeface="Calibri" panose="020F0502020204030204" pitchFamily="34" charset="0"/>
                <a:ea typeface="Times New Roman" panose="02020603050405020304" pitchFamily="18" charset="0"/>
              </a:rPr>
              <a:t>Poultry/fish: chicken, eggs, lamb, salmon, sardines</a:t>
            </a:r>
          </a:p>
          <a:p>
            <a:pPr marL="457200" lvl="1">
              <a:spcBef>
                <a:spcPts val="0"/>
              </a:spcBef>
            </a:pPr>
            <a:endParaRPr lang="en-US" sz="1900" dirty="0">
              <a:latin typeface="Calibri" panose="020F0502020204030204" pitchFamily="34" charset="0"/>
              <a:ea typeface="Times New Roman" panose="02020603050405020304" pitchFamily="18" charset="0"/>
            </a:endParaRPr>
          </a:p>
          <a:p>
            <a:pPr marL="457200" lvl="1">
              <a:spcBef>
                <a:spcPts val="0"/>
              </a:spcBef>
            </a:pPr>
            <a:r>
              <a:rPr lang="en-US" sz="1900" dirty="0">
                <a:effectLst/>
                <a:latin typeface="Calibri" panose="020F0502020204030204" pitchFamily="34" charset="0"/>
                <a:ea typeface="Times New Roman" panose="02020603050405020304" pitchFamily="18" charset="0"/>
              </a:rPr>
              <a:t>Oils: coconut oil, olive oil, perilla oil, macadamia oil</a:t>
            </a:r>
            <a:endParaRPr lang="en-US" sz="1900" dirty="0">
              <a:latin typeface="Calibri" panose="020F0502020204030204" pitchFamily="34" charset="0"/>
              <a:ea typeface="Times New Roman" panose="02020603050405020304" pitchFamily="18" charset="0"/>
            </a:endParaRPr>
          </a:p>
          <a:p>
            <a:pPr marL="228600" lvl="1" indent="0">
              <a:spcBef>
                <a:spcPts val="0"/>
              </a:spcBef>
              <a:buNone/>
            </a:pPr>
            <a:endParaRPr lang="en-US" sz="1900" dirty="0">
              <a:latin typeface="Calibri" panose="020F0502020204030204" pitchFamily="34" charset="0"/>
              <a:ea typeface="Times New Roman" panose="02020603050405020304" pitchFamily="18" charset="0"/>
            </a:endParaRPr>
          </a:p>
          <a:p>
            <a:pPr marL="457200" lvl="1">
              <a:spcBef>
                <a:spcPts val="0"/>
              </a:spcBef>
            </a:pPr>
            <a:r>
              <a:rPr lang="en-US" sz="1900" dirty="0">
                <a:latin typeface="Calibri" panose="020F0502020204030204" pitchFamily="34" charset="0"/>
                <a:ea typeface="Times New Roman" panose="02020603050405020304" pitchFamily="18" charset="0"/>
              </a:rPr>
              <a:t>Tea: green tea</a:t>
            </a:r>
          </a:p>
          <a:p>
            <a:pPr marL="228600" lvl="1" indent="0">
              <a:spcBef>
                <a:spcPts val="0"/>
              </a:spcBef>
              <a:buNone/>
            </a:pPr>
            <a:endParaRPr lang="en-US" sz="1900" dirty="0">
              <a:latin typeface="Calibri" panose="020F0502020204030204" pitchFamily="34" charset="0"/>
              <a:ea typeface="Times New Roman" panose="02020603050405020304" pitchFamily="18" charset="0"/>
            </a:endParaRPr>
          </a:p>
          <a:p>
            <a:pPr marL="457200" lvl="1">
              <a:spcBef>
                <a:spcPts val="0"/>
              </a:spcBef>
            </a:pPr>
            <a:r>
              <a:rPr lang="en-US" sz="1900" dirty="0">
                <a:effectLst/>
                <a:latin typeface="Calibri" panose="020F0502020204030204" pitchFamily="34" charset="0"/>
                <a:ea typeface="Times New Roman" panose="02020603050405020304" pitchFamily="18" charset="0"/>
              </a:rPr>
              <a:t>Vegetables: Brussel sprouts, beets, seaweed, sweet potatoes, spinach, leeks, onions</a:t>
            </a:r>
            <a:endParaRPr lang="en-US" sz="1900" dirty="0">
              <a:latin typeface="Calibri" panose="020F0502020204030204" pitchFamily="34" charset="0"/>
              <a:ea typeface="Times New Roman" panose="02020603050405020304" pitchFamily="18" charset="0"/>
            </a:endParaRPr>
          </a:p>
          <a:p>
            <a:pPr marL="457200" lvl="1">
              <a:spcBef>
                <a:spcPts val="0"/>
              </a:spcBef>
            </a:pPr>
            <a:endParaRPr lang="en-US" sz="1900" dirty="0">
              <a:latin typeface="Calibri" panose="020F0502020204030204" pitchFamily="34" charset="0"/>
              <a:ea typeface="Times New Roman" panose="02020603050405020304" pitchFamily="18" charset="0"/>
            </a:endParaRPr>
          </a:p>
          <a:p>
            <a:pPr marL="228600" lvl="1" indent="0">
              <a:spcBef>
                <a:spcPts val="0"/>
              </a:spcBef>
              <a:buNone/>
            </a:pPr>
            <a:endParaRPr lang="en-US" sz="1900" dirty="0">
              <a:latin typeface="Calibri" panose="020F0502020204030204" pitchFamily="34" charset="0"/>
              <a:ea typeface="Times New Roman" panose="02020603050405020304" pitchFamily="18" charset="0"/>
            </a:endParaRPr>
          </a:p>
          <a:p>
            <a:pPr marL="0" indent="0">
              <a:spcBef>
                <a:spcPts val="0"/>
              </a:spcBef>
              <a:buNone/>
            </a:pPr>
            <a:endParaRPr lang="en-US" sz="1800" dirty="0">
              <a:latin typeface="Calibri" panose="020F0502020204030204" pitchFamily="34" charset="0"/>
              <a:ea typeface="Times New Roman" panose="02020603050405020304" pitchFamily="18" charset="0"/>
            </a:endParaRPr>
          </a:p>
          <a:p>
            <a:pPr marL="0">
              <a:spcBef>
                <a:spcPts val="0"/>
              </a:spcBef>
            </a:pPr>
            <a:endParaRPr lang="en-US" sz="16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indent="0">
              <a:buNone/>
            </a:pPr>
            <a:endParaRPr lang="en-US" dirty="0"/>
          </a:p>
        </p:txBody>
      </p:sp>
      <p:sp>
        <p:nvSpPr>
          <p:cNvPr id="7" name="Footer Placeholder 6">
            <a:extLst>
              <a:ext uri="{FF2B5EF4-FFF2-40B4-BE49-F238E27FC236}">
                <a16:creationId xmlns:a16="http://schemas.microsoft.com/office/drawing/2014/main" id="{57C53720-EB72-4C6B-78EA-F8E164F8A2B4}"/>
              </a:ext>
            </a:extLst>
          </p:cNvPr>
          <p:cNvSpPr>
            <a:spLocks noGrp="1"/>
          </p:cNvSpPr>
          <p:nvPr>
            <p:ph type="ftr" sz="quarter" idx="11"/>
          </p:nvPr>
        </p:nvSpPr>
        <p:spPr/>
        <p:txBody>
          <a:bodyPr/>
          <a:lstStyle/>
          <a:p>
            <a:r>
              <a:rPr lang="en-US" sz="1200" dirty="0">
                <a:effectLst/>
                <a:latin typeface="Calibri" panose="020F0502020204030204" pitchFamily="34" charset="0"/>
                <a:ea typeface="Times New Roman" panose="02020603050405020304" pitchFamily="18" charset="0"/>
              </a:rPr>
              <a:t>Kids Nutrition and Mental Health</a:t>
            </a:r>
            <a:endParaRPr lang="en-US" dirty="0"/>
          </a:p>
        </p:txBody>
      </p:sp>
      <p:sp>
        <p:nvSpPr>
          <p:cNvPr id="8" name="Slide Number Placeholder 7">
            <a:extLst>
              <a:ext uri="{FF2B5EF4-FFF2-40B4-BE49-F238E27FC236}">
                <a16:creationId xmlns:a16="http://schemas.microsoft.com/office/drawing/2014/main" id="{0500A32F-5457-C6CB-2EB4-62123E53B744}"/>
              </a:ext>
            </a:extLst>
          </p:cNvPr>
          <p:cNvSpPr>
            <a:spLocks noGrp="1"/>
          </p:cNvSpPr>
          <p:nvPr>
            <p:ph type="sldNum" sz="quarter" idx="12"/>
          </p:nvPr>
        </p:nvSpPr>
        <p:spPr>
          <a:xfrm>
            <a:off x="4038600" y="5841068"/>
            <a:ext cx="4114800" cy="851453"/>
          </a:xfrm>
        </p:spPr>
        <p:txBody>
          <a:bodyPr/>
          <a:lstStyle/>
          <a:p>
            <a:fld id="{294A09A9-5501-47C1-A89A-A340965A2BE2}" type="slidenum">
              <a:rPr lang="en-US" smtClean="0"/>
              <a:t>9</a:t>
            </a:fld>
            <a:endParaRPr lang="en-US" dirty="0"/>
          </a:p>
        </p:txBody>
      </p:sp>
    </p:spTree>
    <p:extLst>
      <p:ext uri="{BB962C8B-B14F-4D97-AF65-F5344CB8AC3E}">
        <p14:creationId xmlns:p14="http://schemas.microsoft.com/office/powerpoint/2010/main" val="3886353655"/>
      </p:ext>
    </p:extLst>
  </p:cSld>
  <p:clrMapOvr>
    <a:masterClrMapping/>
  </p:clrMapOvr>
</p:sld>
</file>

<file path=ppt/theme/theme1.xml><?xml version="1.0" encoding="utf-8"?>
<a:theme xmlns:a="http://schemas.openxmlformats.org/drawingml/2006/main" name="Office Them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4C371580-6163-46D2-96AA-0DCC330A1B9A}" vid="{FC8D8AFF-D381-4C29-B9DC-A81BA0CD1B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421B937-7172-47A3-B8EF-010B04CBBB90}">
  <ds:schemaRefs>
    <ds:schemaRef ds:uri="http://schemas.microsoft.com/sharepoint/v3/contenttype/forms"/>
  </ds:schemaRefs>
</ds:datastoreItem>
</file>

<file path=customXml/itemProps2.xml><?xml version="1.0" encoding="utf-8"?>
<ds:datastoreItem xmlns:ds="http://schemas.openxmlformats.org/officeDocument/2006/customXml" ds:itemID="{6BCCC5ED-FDC5-47FC-8E7E-D334979F1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Droplet design</Template>
  <TotalTime>770</TotalTime>
  <Words>1826</Words>
  <Application>Microsoft Office PowerPoint</Application>
  <PresentationFormat>Widescreen</PresentationFormat>
  <Paragraphs>413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Open Sans</vt:lpstr>
      <vt:lpstr>Symbol</vt:lpstr>
      <vt:lpstr>Office Theme</vt:lpstr>
      <vt:lpstr>Kids Nutrition and Mental Health:  The Connection Between Food and Mood   How diet affects children's emotional and cognitive development</vt:lpstr>
      <vt:lpstr>The Connection Between Kids' Nutrition and Mental Health </vt:lpstr>
      <vt:lpstr>Importance of Mental Health  Mental health affects how children think, feel, and behave. It includes emotional regulation, social skills, and cognitive development.  Poor mental health can lead to conditions like depression, anxiety, and cognitive decline.</vt:lpstr>
      <vt:lpstr>  How Nutrition Affects the Developing Brain  The brain requires specific nutrients to function optimally  </vt:lpstr>
      <vt:lpstr>Gut-Brain Axis The gut-brain axis connects the digestive system and the brain</vt:lpstr>
      <vt:lpstr> Foods That Support Kids’ Mental Health Brain-Boosting Foods</vt:lpstr>
      <vt:lpstr> rules of brain-healthy eating Brain-Boosting Foods</vt:lpstr>
      <vt:lpstr> rules of brain-healthy eating Brain-Boosting Foods</vt:lpstr>
      <vt:lpstr> rules of brain-healthy eating Brain-Boosting Foods</vt:lpstr>
      <vt:lpstr> Foods that Negatively Impact Mental Health: </vt:lpstr>
      <vt:lpstr> Nutritional Deficiencies and Mental Disorders </vt:lpstr>
      <vt:lpstr> Lifestyle and Dietary Approaches for Mental Health </vt:lpstr>
      <vt:lpstr> Case Studies &amp; Research on Kids' Nutrition and Mental Health </vt:lpstr>
      <vt:lpstr>Parental Tips for Promoting Mental Health Through Nutrition</vt:lpstr>
      <vt:lpstr>PowerPoint Presentation</vt:lpstr>
      <vt:lpstr>THANK YOU “Let food be thy medicine and medicine be thy food   Hippocrates.   ---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Layla Sade</dc:creator>
  <cp:lastModifiedBy>Layla Sade</cp:lastModifiedBy>
  <cp:revision>94</cp:revision>
  <dcterms:created xsi:type="dcterms:W3CDTF">2024-10-03T02:42:32Z</dcterms:created>
  <dcterms:modified xsi:type="dcterms:W3CDTF">2024-10-28T15:47:18Z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