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handoutMasterIdLst>
    <p:handoutMasterId r:id="rId18"/>
  </p:handoutMasterIdLst>
  <p:sldIdLst>
    <p:sldId id="541" r:id="rId5"/>
    <p:sldId id="557" r:id="rId6"/>
    <p:sldId id="558" r:id="rId7"/>
    <p:sldId id="562" r:id="rId8"/>
    <p:sldId id="567" r:id="rId9"/>
    <p:sldId id="563" r:id="rId10"/>
    <p:sldId id="564" r:id="rId11"/>
    <p:sldId id="566" r:id="rId12"/>
    <p:sldId id="565" r:id="rId13"/>
    <p:sldId id="568" r:id="rId14"/>
    <p:sldId id="530" r:id="rId15"/>
    <p:sldId id="560" r:id="rId16"/>
  </p:sldIdLst>
  <p:sldSz cx="12192000" cy="6858000"/>
  <p:notesSz cx="6858000" cy="9144000"/>
  <p:embeddedFontLst>
    <p:embeddedFont>
      <p:font typeface="Cambria" panose="02040503050406030204" pitchFamily="18" charset="0"/>
      <p:regular r:id="rId19"/>
      <p:bold r:id="rId20"/>
      <p:italic r:id="rId21"/>
      <p:boldItalic r:id="rId22"/>
    </p:embeddedFont>
    <p:embeddedFont>
      <p:font typeface="Fira Sans" panose="020B0503050000020004" pitchFamily="34" charset="0"/>
      <p:regular r:id="rId23"/>
      <p:bold r:id="rId24"/>
      <p:italic r:id="rId25"/>
      <p:boldItalic r:id="rId26"/>
    </p:embeddedFont>
    <p:embeddedFont>
      <p:font typeface="Gill Sans MT" panose="020B0502020104020203" pitchFamily="34" charset="0"/>
      <p:regular r:id="rId27"/>
      <p:bold r:id="rId28"/>
      <p:italic r:id="rId29"/>
      <p:boldItalic r:id="rId30"/>
    </p:embeddedFont>
    <p:embeddedFont>
      <p:font typeface="Nunito"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656" userDrawn="1">
          <p15:clr>
            <a:srgbClr val="A4A3A4"/>
          </p15:clr>
        </p15:guide>
        <p15:guide id="3" pos="7248" userDrawn="1">
          <p15:clr>
            <a:srgbClr val="A4A3A4"/>
          </p15:clr>
        </p15:guide>
        <p15:guide id="4" pos="480" userDrawn="1">
          <p15:clr>
            <a:srgbClr val="A4A3A4"/>
          </p15:clr>
        </p15:guide>
        <p15:guide id="5" pos="1248" userDrawn="1">
          <p15:clr>
            <a:srgbClr val="A4A3A4"/>
          </p15:clr>
        </p15:guide>
        <p15:guide id="6" pos="2136" userDrawn="1">
          <p15:clr>
            <a:srgbClr val="A4A3A4"/>
          </p15:clr>
        </p15:guide>
        <p15:guide id="7" pos="2952" userDrawn="1">
          <p15:clr>
            <a:srgbClr val="A4A3A4"/>
          </p15:clr>
        </p15:guide>
        <p15:guide id="8" pos="3768" userDrawn="1">
          <p15:clr>
            <a:srgbClr val="A4A3A4"/>
          </p15:clr>
        </p15:guide>
        <p15:guide id="9" pos="5496" userDrawn="1">
          <p15:clr>
            <a:srgbClr val="A4A3A4"/>
          </p15:clr>
        </p15:guide>
        <p15:guide id="10" pos="6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5"/>
    <a:srgbClr val="FFCF34"/>
    <a:srgbClr val="B981B9"/>
    <a:srgbClr val="88C65B"/>
    <a:srgbClr val="F0EBE7"/>
    <a:srgbClr val="767679"/>
    <a:srgbClr val="0064A4"/>
    <a:srgbClr val="56595A"/>
    <a:srgbClr val="233F76"/>
    <a:srgbClr val="22418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A96A4-E6B1-478B-B2F8-1106C940FCC3}" v="3" dt="2020-01-09T00:27:42.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94422" autoAdjust="0"/>
  </p:normalViewPr>
  <p:slideViewPr>
    <p:cSldViewPr snapToGrid="0">
      <p:cViewPr varScale="1">
        <p:scale>
          <a:sx n="79" d="100"/>
          <a:sy n="79" d="100"/>
        </p:scale>
        <p:origin x="125" y="67"/>
      </p:cViewPr>
      <p:guideLst>
        <p:guide orient="horz" pos="2160"/>
        <p:guide pos="4656"/>
        <p:guide pos="7248"/>
        <p:guide pos="480"/>
        <p:guide pos="1248"/>
        <p:guide pos="2136"/>
        <p:guide pos="2952"/>
        <p:guide pos="3768"/>
        <p:guide pos="5496"/>
        <p:guide pos="6360"/>
      </p:guideLst>
    </p:cSldViewPr>
  </p:slideViewPr>
  <p:notesTextViewPr>
    <p:cViewPr>
      <p:scale>
        <a:sx n="1" d="1"/>
        <a:sy n="1" d="1"/>
      </p:scale>
      <p:origin x="0" y="0"/>
    </p:cViewPr>
  </p:notesTextViewPr>
  <p:sorterViewPr>
    <p:cViewPr>
      <p:scale>
        <a:sx n="132" d="100"/>
        <a:sy n="132"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microsoft.com/office/2015/10/relationships/revisionInfo" Target="revisionInfo.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785248-8608-4103-9F46-6314B8C209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Gill Sans MT" panose="020B0502020104020203" pitchFamily="34" charset="0"/>
            </a:endParaRPr>
          </a:p>
        </p:txBody>
      </p:sp>
      <p:sp>
        <p:nvSpPr>
          <p:cNvPr id="3" name="Date Placeholder 2">
            <a:extLst>
              <a:ext uri="{FF2B5EF4-FFF2-40B4-BE49-F238E27FC236}">
                <a16:creationId xmlns:a16="http://schemas.microsoft.com/office/drawing/2014/main" id="{D0306627-CB46-4633-ABEE-7CFB5A4C67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13D4A-60A8-41EB-8450-246078E8F7C4}" type="datetimeFigureOut">
              <a:rPr lang="en-US" smtClean="0">
                <a:latin typeface="Gill Sans MT" panose="020B0502020104020203" pitchFamily="34" charset="0"/>
              </a:rPr>
              <a:t>10/26/2024</a:t>
            </a:fld>
            <a:endParaRPr lang="en-US">
              <a:latin typeface="Gill Sans MT" panose="020B0502020104020203" pitchFamily="34" charset="0"/>
            </a:endParaRPr>
          </a:p>
        </p:txBody>
      </p:sp>
      <p:sp>
        <p:nvSpPr>
          <p:cNvPr id="4" name="Footer Placeholder 3">
            <a:extLst>
              <a:ext uri="{FF2B5EF4-FFF2-40B4-BE49-F238E27FC236}">
                <a16:creationId xmlns:a16="http://schemas.microsoft.com/office/drawing/2014/main" id="{7846F890-478B-4898-A8B9-947ECCDACF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Gill Sans MT" panose="020B0502020104020203" pitchFamily="34" charset="0"/>
            </a:endParaRPr>
          </a:p>
        </p:txBody>
      </p:sp>
      <p:sp>
        <p:nvSpPr>
          <p:cNvPr id="5" name="Slide Number Placeholder 4">
            <a:extLst>
              <a:ext uri="{FF2B5EF4-FFF2-40B4-BE49-F238E27FC236}">
                <a16:creationId xmlns:a16="http://schemas.microsoft.com/office/drawing/2014/main" id="{C607942E-7C71-48B0-99CD-B1C842863D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8FF0CB-2BE4-4232-ADD5-BD1BCE4113F9}" type="slidenum">
              <a:rPr lang="en-US" smtClean="0">
                <a:latin typeface="Gill Sans MT" panose="020B0502020104020203" pitchFamily="34" charset="0"/>
              </a:rPr>
              <a:t>‹#›</a:t>
            </a:fld>
            <a:endParaRPr lang="en-US">
              <a:latin typeface="Gill Sans MT" panose="020B0502020104020203" pitchFamily="34" charset="0"/>
            </a:endParaRPr>
          </a:p>
        </p:txBody>
      </p:sp>
    </p:spTree>
    <p:extLst>
      <p:ext uri="{BB962C8B-B14F-4D97-AF65-F5344CB8AC3E}">
        <p14:creationId xmlns:p14="http://schemas.microsoft.com/office/powerpoint/2010/main" val="455145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l Sans MT" panose="020B050202010402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l Sans MT" panose="020B0502020104020203" pitchFamily="34" charset="0"/>
              </a:defRPr>
            </a:lvl1pPr>
          </a:lstStyle>
          <a:p>
            <a:fld id="{D07D4DF1-1162-4863-B4DA-2D976C3025F7}" type="datetimeFigureOut">
              <a:rPr lang="en-US" smtClean="0"/>
              <a:pPr/>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l Sans MT" panose="020B050202010402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l Sans MT" panose="020B0502020104020203" pitchFamily="34" charset="0"/>
              </a:defRPr>
            </a:lvl1pPr>
          </a:lstStyle>
          <a:p>
            <a:fld id="{74C81EBE-2326-44BA-9706-72A407557CC4}" type="slidenum">
              <a:rPr lang="en-US" smtClean="0"/>
              <a:pPr/>
              <a:t>‹#›</a:t>
            </a:fld>
            <a:endParaRPr lang="en-US"/>
          </a:p>
        </p:txBody>
      </p:sp>
    </p:spTree>
    <p:extLst>
      <p:ext uri="{BB962C8B-B14F-4D97-AF65-F5344CB8AC3E}">
        <p14:creationId xmlns:p14="http://schemas.microsoft.com/office/powerpoint/2010/main" val="26136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200" kern="1200">
        <a:solidFill>
          <a:schemeClr val="tx1"/>
        </a:solidFill>
        <a:latin typeface="Gill Sans MT" panose="020B0502020104020203" pitchFamily="34" charset="0"/>
        <a:ea typeface="+mn-ea"/>
        <a:cs typeface="+mn-cs"/>
      </a:defRPr>
    </a:lvl2pPr>
    <a:lvl3pPr marL="914400" algn="l" defTabSz="914400" rtl="0" eaLnBrk="1" latinLnBrk="0" hangingPunct="1">
      <a:defRPr sz="1200" kern="1200">
        <a:solidFill>
          <a:schemeClr val="tx1"/>
        </a:solidFill>
        <a:latin typeface="Gill Sans MT" panose="020B0502020104020203" pitchFamily="34" charset="0"/>
        <a:ea typeface="+mn-ea"/>
        <a:cs typeface="+mn-cs"/>
      </a:defRPr>
    </a:lvl3pPr>
    <a:lvl4pPr marL="1371600" algn="l" defTabSz="914400" rtl="0" eaLnBrk="1" latinLnBrk="0" hangingPunct="1">
      <a:defRPr sz="1200" kern="1200">
        <a:solidFill>
          <a:schemeClr val="tx1"/>
        </a:solidFill>
        <a:latin typeface="Gill Sans MT" panose="020B0502020104020203" pitchFamily="34" charset="0"/>
        <a:ea typeface="+mn-ea"/>
        <a:cs typeface="+mn-cs"/>
      </a:defRPr>
    </a:lvl4pPr>
    <a:lvl5pPr marL="1828800" algn="l" defTabSz="914400" rtl="0" eaLnBrk="1" latinLnBrk="0" hangingPunct="1">
      <a:defRPr sz="1200" kern="1200">
        <a:solidFill>
          <a:schemeClr val="tx1"/>
        </a:solidFill>
        <a:latin typeface="Gill Sans MT" panose="020B05020201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3466CC"/>
        </a:solidFill>
        <a:effectLst/>
      </p:bgPr>
    </p:bg>
    <p:spTree>
      <p:nvGrpSpPr>
        <p:cNvPr id="1" name=""/>
        <p:cNvGrpSpPr/>
        <p:nvPr/>
      </p:nvGrpSpPr>
      <p:grpSpPr>
        <a:xfrm>
          <a:off x="0" y="0"/>
          <a:ext cx="0" cy="0"/>
          <a:chOff x="0" y="0"/>
          <a:chExt cx="0" cy="0"/>
        </a:xfrm>
      </p:grpSpPr>
      <p:pic>
        <p:nvPicPr>
          <p:cNvPr id="3" name="Picture 2" descr="PPT_SLIDE_ACCENT_CHOCO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19" name="Subtitle 2">
            <a:extLst>
              <a:ext uri="{FF2B5EF4-FFF2-40B4-BE49-F238E27FC236}">
                <a16:creationId xmlns:a16="http://schemas.microsoft.com/office/drawing/2014/main" id="{A9A03017-0DA7-2247-AEF6-ACD20A8A12C1}"/>
              </a:ext>
            </a:extLst>
          </p:cNvPr>
          <p:cNvSpPr>
            <a:spLocks noGrp="1"/>
          </p:cNvSpPr>
          <p:nvPr>
            <p:ph type="subTitle" idx="1" hasCustomPrompt="1"/>
          </p:nvPr>
        </p:nvSpPr>
        <p:spPr>
          <a:xfrm>
            <a:off x="5466080" y="3880010"/>
            <a:ext cx="6725920" cy="325651"/>
          </a:xfrm>
        </p:spPr>
        <p:txBody>
          <a:bodyPr anchor="ct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00.00.00</a:t>
            </a:r>
          </a:p>
        </p:txBody>
      </p:sp>
      <p:sp>
        <p:nvSpPr>
          <p:cNvPr id="8"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5466080" y="2774609"/>
            <a:ext cx="6725920" cy="1096351"/>
          </a:xfrm>
        </p:spPr>
        <p:txBody>
          <a:bodyPr anchor="ctr">
            <a:noAutofit/>
          </a:bodyPr>
          <a:lstStyle>
            <a:lvl1pPr algn="l">
              <a:lnSpc>
                <a:spcPct val="100000"/>
              </a:lnSpc>
              <a:defRPr sz="3200" b="0" i="0" spc="600" baseline="0">
                <a:solidFill>
                  <a:schemeClr val="bg1"/>
                </a:solidFill>
              </a:defRPr>
            </a:lvl1pPr>
          </a:lstStyle>
          <a:p>
            <a:r>
              <a:rPr lang="en-US" dirty="0"/>
              <a:t>PRESENTATION TITLE GOES HERE</a:t>
            </a:r>
          </a:p>
        </p:txBody>
      </p:sp>
      <p:cxnSp>
        <p:nvCxnSpPr>
          <p:cNvPr id="11" name="Straight Connector 10"/>
          <p:cNvCxnSpPr/>
          <p:nvPr userDrawn="1"/>
        </p:nvCxnSpPr>
        <p:spPr>
          <a:xfrm>
            <a:off x="5130800" y="2743200"/>
            <a:ext cx="0" cy="14630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descr="CHOC_Logo_RGB_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6110" y="2761196"/>
            <a:ext cx="4108450" cy="1112303"/>
          </a:xfrm>
          <a:prstGeom prst="rect">
            <a:avLst/>
          </a:prstGeom>
        </p:spPr>
      </p:pic>
    </p:spTree>
    <p:extLst>
      <p:ext uri="{BB962C8B-B14F-4D97-AF65-F5344CB8AC3E}">
        <p14:creationId xmlns:p14="http://schemas.microsoft.com/office/powerpoint/2010/main" val="207773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CHOCO SINGING">
    <p:spTree>
      <p:nvGrpSpPr>
        <p:cNvPr id="1" name=""/>
        <p:cNvGrpSpPr/>
        <p:nvPr/>
      </p:nvGrpSpPr>
      <p:grpSpPr>
        <a:xfrm>
          <a:off x="0" y="0"/>
          <a:ext cx="0" cy="0"/>
          <a:chOff x="0" y="0"/>
          <a:chExt cx="0" cy="0"/>
        </a:xfrm>
      </p:grpSpPr>
      <p:pic>
        <p:nvPicPr>
          <p:cNvPr id="3" name="Picture 2" descr="PPT_SLIDE_SECTION_CHOCO_SINGIN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4"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201125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 CHOCO EATING">
    <p:spTree>
      <p:nvGrpSpPr>
        <p:cNvPr id="1" name=""/>
        <p:cNvGrpSpPr/>
        <p:nvPr/>
      </p:nvGrpSpPr>
      <p:grpSpPr>
        <a:xfrm>
          <a:off x="0" y="0"/>
          <a:ext cx="0" cy="0"/>
          <a:chOff x="0" y="0"/>
          <a:chExt cx="0" cy="0"/>
        </a:xfrm>
      </p:grpSpPr>
      <p:pic>
        <p:nvPicPr>
          <p:cNvPr id="2" name="Picture 1" descr="PPT_SLIDE_SECTION_CHOCO_EATIN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6"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192548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AC1B7-7A7F-244A-985F-8905B0C6413D}"/>
              </a:ext>
            </a:extLst>
          </p:cNvPr>
          <p:cNvSpPr>
            <a:spLocks noGrp="1"/>
          </p:cNvSpPr>
          <p:nvPr>
            <p:ph idx="1"/>
          </p:nvPr>
        </p:nvSpPr>
        <p:spPr>
          <a:xfrm>
            <a:off x="488453" y="1825625"/>
            <a:ext cx="11215867" cy="40036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D1F62738-8DF1-E642-8DCD-13DFB31F6BEE}"/>
              </a:ext>
            </a:extLst>
          </p:cNvPr>
          <p:cNvSpPr>
            <a:spLocks noGrp="1"/>
          </p:cNvSpPr>
          <p:nvPr>
            <p:ph type="title"/>
          </p:nvPr>
        </p:nvSpPr>
        <p:spPr>
          <a:xfrm>
            <a:off x="488453" y="365125"/>
            <a:ext cx="11215867" cy="1325563"/>
          </a:xfrm>
        </p:spPr>
        <p:txBody>
          <a:bodyPr>
            <a:normAutofit/>
          </a:bodyPr>
          <a:lstStyle>
            <a:lvl1pPr>
              <a:defRPr sz="4000" i="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6601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7E80A-3986-FC4B-A547-8DC058C19D69}"/>
              </a:ext>
            </a:extLst>
          </p:cNvPr>
          <p:cNvSpPr>
            <a:spLocks noGrp="1"/>
          </p:cNvSpPr>
          <p:nvPr>
            <p:ph sz="half" idx="1"/>
          </p:nvPr>
        </p:nvSpPr>
        <p:spPr>
          <a:xfrm>
            <a:off x="488453" y="1825625"/>
            <a:ext cx="5531347"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447DA30-96A6-1D4E-BFEE-C0737CA287B9}"/>
              </a:ext>
            </a:extLst>
          </p:cNvPr>
          <p:cNvSpPr>
            <a:spLocks noGrp="1"/>
          </p:cNvSpPr>
          <p:nvPr>
            <p:ph sz="half" idx="2"/>
          </p:nvPr>
        </p:nvSpPr>
        <p:spPr>
          <a:xfrm>
            <a:off x="6172199" y="1825625"/>
            <a:ext cx="5534399"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D1F62738-8DF1-E642-8DCD-13DFB31F6BEE}"/>
              </a:ext>
            </a:extLst>
          </p:cNvPr>
          <p:cNvSpPr>
            <a:spLocks noGrp="1"/>
          </p:cNvSpPr>
          <p:nvPr>
            <p:ph type="title"/>
          </p:nvPr>
        </p:nvSpPr>
        <p:spPr>
          <a:xfrm>
            <a:off x="488453" y="365125"/>
            <a:ext cx="11215094" cy="1325563"/>
          </a:xfrm>
        </p:spPr>
        <p:txBody>
          <a:bodyPr>
            <a:normAutofit/>
          </a:bodyPr>
          <a:lstStyle>
            <a:lvl1pPr>
              <a:defRPr sz="4000" i="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543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F62738-8DF1-E642-8DCD-13DFB31F6BEE}"/>
              </a:ext>
            </a:extLst>
          </p:cNvPr>
          <p:cNvSpPr>
            <a:spLocks noGrp="1"/>
          </p:cNvSpPr>
          <p:nvPr>
            <p:ph type="title"/>
          </p:nvPr>
        </p:nvSpPr>
        <p:spPr>
          <a:xfrm>
            <a:off x="487680" y="365125"/>
            <a:ext cx="7138057" cy="1325563"/>
          </a:xfrm>
        </p:spPr>
        <p:txBody>
          <a:bodyPr>
            <a:normAutofit/>
          </a:bodyPr>
          <a:lstStyle>
            <a:lvl1pPr>
              <a:defRPr sz="400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67FAC1B7-7A7F-244A-985F-8905B0C6413D}"/>
              </a:ext>
            </a:extLst>
          </p:cNvPr>
          <p:cNvSpPr>
            <a:spLocks noGrp="1"/>
          </p:cNvSpPr>
          <p:nvPr>
            <p:ph idx="11"/>
          </p:nvPr>
        </p:nvSpPr>
        <p:spPr>
          <a:xfrm>
            <a:off x="487680" y="1825625"/>
            <a:ext cx="7138057" cy="40036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2">
            <a:extLst>
              <a:ext uri="{FF2B5EF4-FFF2-40B4-BE49-F238E27FC236}">
                <a16:creationId xmlns:a16="http://schemas.microsoft.com/office/drawing/2014/main" id="{297E72FB-715D-4746-9924-1F3FCC5244B0}"/>
              </a:ext>
            </a:extLst>
          </p:cNvPr>
          <p:cNvSpPr>
            <a:spLocks noGrp="1"/>
          </p:cNvSpPr>
          <p:nvPr>
            <p:ph type="pic" idx="13"/>
          </p:nvPr>
        </p:nvSpPr>
        <p:spPr>
          <a:xfrm>
            <a:off x="7937366" y="0"/>
            <a:ext cx="4254633" cy="68580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8237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2 IMAGE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1F62738-8DF1-E642-8DCD-13DFB31F6BEE}"/>
              </a:ext>
            </a:extLst>
          </p:cNvPr>
          <p:cNvSpPr>
            <a:spLocks noGrp="1"/>
          </p:cNvSpPr>
          <p:nvPr>
            <p:ph type="title"/>
          </p:nvPr>
        </p:nvSpPr>
        <p:spPr>
          <a:xfrm>
            <a:off x="487680" y="365125"/>
            <a:ext cx="7138057" cy="1325563"/>
          </a:xfrm>
        </p:spPr>
        <p:txBody>
          <a:bodyPr>
            <a:normAutofit/>
          </a:bodyPr>
          <a:lstStyle>
            <a:lvl1pPr>
              <a:defRPr sz="400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67FAC1B7-7A7F-244A-985F-8905B0C6413D}"/>
              </a:ext>
            </a:extLst>
          </p:cNvPr>
          <p:cNvSpPr>
            <a:spLocks noGrp="1"/>
          </p:cNvSpPr>
          <p:nvPr>
            <p:ph idx="11"/>
          </p:nvPr>
        </p:nvSpPr>
        <p:spPr>
          <a:xfrm>
            <a:off x="487680" y="1825625"/>
            <a:ext cx="7138057" cy="40036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297E72FB-715D-4746-9924-1F3FCC5244B0}"/>
              </a:ext>
            </a:extLst>
          </p:cNvPr>
          <p:cNvSpPr>
            <a:spLocks noGrp="1"/>
          </p:cNvSpPr>
          <p:nvPr>
            <p:ph type="pic" idx="12"/>
          </p:nvPr>
        </p:nvSpPr>
        <p:spPr>
          <a:xfrm>
            <a:off x="7937366" y="3427475"/>
            <a:ext cx="4254633" cy="3430526"/>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297E72FB-715D-4746-9924-1F3FCC5244B0}"/>
              </a:ext>
            </a:extLst>
          </p:cNvPr>
          <p:cNvSpPr>
            <a:spLocks noGrp="1"/>
          </p:cNvSpPr>
          <p:nvPr>
            <p:ph type="pic" idx="13"/>
          </p:nvPr>
        </p:nvSpPr>
        <p:spPr>
          <a:xfrm>
            <a:off x="7937366" y="0"/>
            <a:ext cx="4254633" cy="3430526"/>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1949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1F62738-8DF1-E642-8DCD-13DFB31F6BEE}"/>
              </a:ext>
            </a:extLst>
          </p:cNvPr>
          <p:cNvSpPr>
            <a:spLocks noGrp="1"/>
          </p:cNvSpPr>
          <p:nvPr>
            <p:ph type="title"/>
          </p:nvPr>
        </p:nvSpPr>
        <p:spPr>
          <a:xfrm>
            <a:off x="487680" y="365125"/>
            <a:ext cx="7138057" cy="1325563"/>
          </a:xfrm>
        </p:spPr>
        <p:txBody>
          <a:bodyPr>
            <a:normAutofit/>
          </a:bodyPr>
          <a:lstStyle>
            <a:lvl1pPr>
              <a:defRPr sz="4000"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67FAC1B7-7A7F-244A-985F-8905B0C6413D}"/>
              </a:ext>
            </a:extLst>
          </p:cNvPr>
          <p:cNvSpPr>
            <a:spLocks noGrp="1"/>
          </p:cNvSpPr>
          <p:nvPr>
            <p:ph idx="11"/>
          </p:nvPr>
        </p:nvSpPr>
        <p:spPr>
          <a:xfrm>
            <a:off x="487680" y="1825625"/>
            <a:ext cx="7138057" cy="40036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97E72FB-715D-4746-9924-1F3FCC5244B0}"/>
              </a:ext>
            </a:extLst>
          </p:cNvPr>
          <p:cNvSpPr>
            <a:spLocks noGrp="1"/>
          </p:cNvSpPr>
          <p:nvPr>
            <p:ph type="pic" idx="12"/>
          </p:nvPr>
        </p:nvSpPr>
        <p:spPr>
          <a:xfrm>
            <a:off x="7937367" y="3427475"/>
            <a:ext cx="2124774" cy="3430526"/>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297E72FB-715D-4746-9924-1F3FCC5244B0}"/>
              </a:ext>
            </a:extLst>
          </p:cNvPr>
          <p:cNvSpPr>
            <a:spLocks noGrp="1"/>
          </p:cNvSpPr>
          <p:nvPr>
            <p:ph type="pic" idx="13"/>
          </p:nvPr>
        </p:nvSpPr>
        <p:spPr>
          <a:xfrm>
            <a:off x="7937366" y="0"/>
            <a:ext cx="4254633" cy="3430526"/>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297E72FB-715D-4746-9924-1F3FCC5244B0}"/>
              </a:ext>
            </a:extLst>
          </p:cNvPr>
          <p:cNvSpPr>
            <a:spLocks noGrp="1"/>
          </p:cNvSpPr>
          <p:nvPr>
            <p:ph type="pic" idx="14"/>
          </p:nvPr>
        </p:nvSpPr>
        <p:spPr>
          <a:xfrm>
            <a:off x="10067226" y="3427475"/>
            <a:ext cx="2124774" cy="3430526"/>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71249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BIG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F9329D0-097E-4591-97D6-2601E70ED9F5}"/>
              </a:ext>
            </a:extLst>
          </p:cNvPr>
          <p:cNvSpPr>
            <a:spLocks noGrp="1"/>
          </p:cNvSpPr>
          <p:nvPr>
            <p:ph type="pic" sz="quarter" idx="10"/>
          </p:nvPr>
        </p:nvSpPr>
        <p:spPr>
          <a:xfrm>
            <a:off x="0" y="1817732"/>
            <a:ext cx="12192000" cy="5040268"/>
          </a:xfrm>
        </p:spPr>
        <p:txBody>
          <a:bodyPr/>
          <a:lstStyle/>
          <a:p>
            <a:r>
              <a:rPr lang="en-US"/>
              <a:t>Click icon to add picture</a:t>
            </a:r>
          </a:p>
        </p:txBody>
      </p:sp>
      <p:sp>
        <p:nvSpPr>
          <p:cNvPr id="6" name="Title 1">
            <a:extLst>
              <a:ext uri="{FF2B5EF4-FFF2-40B4-BE49-F238E27FC236}">
                <a16:creationId xmlns:a16="http://schemas.microsoft.com/office/drawing/2014/main" id="{D1F62738-8DF1-E642-8DCD-13DFB31F6BEE}"/>
              </a:ext>
            </a:extLst>
          </p:cNvPr>
          <p:cNvSpPr>
            <a:spLocks noGrp="1"/>
          </p:cNvSpPr>
          <p:nvPr>
            <p:ph type="title"/>
          </p:nvPr>
        </p:nvSpPr>
        <p:spPr>
          <a:xfrm>
            <a:off x="487680" y="365125"/>
            <a:ext cx="11368267" cy="1325563"/>
          </a:xfrm>
        </p:spPr>
        <p:txBody>
          <a:bodyPr>
            <a:normAutofit/>
          </a:bodyPr>
          <a:lstStyle>
            <a:lvl1pPr>
              <a:defRPr sz="4000" i="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36220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B733B8-09BF-4A0A-918F-A6246B8F8CE0}"/>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800988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2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 INFANT">
    <p:spTree>
      <p:nvGrpSpPr>
        <p:cNvPr id="1" name=""/>
        <p:cNvGrpSpPr/>
        <p:nvPr/>
      </p:nvGrpSpPr>
      <p:grpSpPr>
        <a:xfrm>
          <a:off x="0" y="0"/>
          <a:ext cx="0" cy="0"/>
          <a:chOff x="0" y="0"/>
          <a:chExt cx="0" cy="0"/>
        </a:xfrm>
      </p:grpSpPr>
      <p:pic>
        <p:nvPicPr>
          <p:cNvPr id="3" name="Picture 2" descr="PPT_SLIDE_SECTION_INFA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4"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3970514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pic>
        <p:nvPicPr>
          <p:cNvPr id="3" name="Picture 2" descr="PPT_SLIDE_ACCENT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Tree>
    <p:extLst>
      <p:ext uri="{BB962C8B-B14F-4D97-AF65-F5344CB8AC3E}">
        <p14:creationId xmlns:p14="http://schemas.microsoft.com/office/powerpoint/2010/main" val="254178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GRAY">
    <p:spTree>
      <p:nvGrpSpPr>
        <p:cNvPr id="1" name=""/>
        <p:cNvGrpSpPr/>
        <p:nvPr/>
      </p:nvGrpSpPr>
      <p:grpSpPr>
        <a:xfrm>
          <a:off x="0" y="0"/>
          <a:ext cx="0" cy="0"/>
          <a:chOff x="0" y="0"/>
          <a:chExt cx="0" cy="0"/>
        </a:xfrm>
      </p:grpSpPr>
      <p:pic>
        <p:nvPicPr>
          <p:cNvPr id="2" name="Picture 1" descr="PPT_SLIDE_ACCENT_GRA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Tree>
    <p:extLst>
      <p:ext uri="{BB962C8B-B14F-4D97-AF65-F5344CB8AC3E}">
        <p14:creationId xmlns:p14="http://schemas.microsoft.com/office/powerpoint/2010/main" val="364202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ENT | BLUE">
    <p:spTree>
      <p:nvGrpSpPr>
        <p:cNvPr id="1" name=""/>
        <p:cNvGrpSpPr/>
        <p:nvPr/>
      </p:nvGrpSpPr>
      <p:grpSpPr>
        <a:xfrm>
          <a:off x="0" y="0"/>
          <a:ext cx="0" cy="0"/>
          <a:chOff x="0" y="0"/>
          <a:chExt cx="0" cy="0"/>
        </a:xfrm>
      </p:grpSpPr>
      <p:pic>
        <p:nvPicPr>
          <p:cNvPr id="2" name="Picture 1" descr="PPT_SLIDE_ACCENT_CHOCO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5"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36880" y="0"/>
            <a:ext cx="11297920" cy="5842000"/>
          </a:xfrm>
        </p:spPr>
        <p:txBody>
          <a:bodyPr anchor="ctr">
            <a:noAutofit/>
          </a:bodyPr>
          <a:lstStyle>
            <a:lvl1pPr algn="l">
              <a:lnSpc>
                <a:spcPct val="100000"/>
              </a:lnSpc>
              <a:defRPr sz="4000" b="0" i="1" spc="0" baseline="0">
                <a:solidFill>
                  <a:schemeClr val="bg1"/>
                </a:solidFill>
              </a:defRPr>
            </a:lvl1pPr>
          </a:lstStyle>
          <a:p>
            <a:r>
              <a:rPr lang="en-US" i="1" dirty="0">
                <a:solidFill>
                  <a:prstClr val="white"/>
                </a:solidFill>
              </a:rPr>
              <a:t>“Use this </a:t>
            </a:r>
            <a:r>
              <a:rPr lang="en-US" b="1" i="1" dirty="0">
                <a:solidFill>
                  <a:prstClr val="white"/>
                </a:solidFill>
              </a:rPr>
              <a:t>Accent Page</a:t>
            </a:r>
            <a:r>
              <a:rPr lang="en-US" i="1" dirty="0">
                <a:solidFill>
                  <a:prstClr val="white"/>
                </a:solidFill>
              </a:rPr>
              <a:t> to place emphasis or call attention to a big statement, message or quote.”</a:t>
            </a:r>
          </a:p>
        </p:txBody>
      </p:sp>
    </p:spTree>
    <p:extLst>
      <p:ext uri="{BB962C8B-B14F-4D97-AF65-F5344CB8AC3E}">
        <p14:creationId xmlns:p14="http://schemas.microsoft.com/office/powerpoint/2010/main" val="121473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ENT | GRAY">
    <p:spTree>
      <p:nvGrpSpPr>
        <p:cNvPr id="1" name=""/>
        <p:cNvGrpSpPr/>
        <p:nvPr/>
      </p:nvGrpSpPr>
      <p:grpSpPr>
        <a:xfrm>
          <a:off x="0" y="0"/>
          <a:ext cx="0" cy="0"/>
          <a:chOff x="0" y="0"/>
          <a:chExt cx="0" cy="0"/>
        </a:xfrm>
      </p:grpSpPr>
      <p:pic>
        <p:nvPicPr>
          <p:cNvPr id="4" name="Picture 3" descr="PPT_SLIDE_ACCENT_CHOCO_GRA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5"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36880" y="0"/>
            <a:ext cx="11297920" cy="5842000"/>
          </a:xfrm>
        </p:spPr>
        <p:txBody>
          <a:bodyPr anchor="ctr">
            <a:noAutofit/>
          </a:bodyPr>
          <a:lstStyle>
            <a:lvl1pPr algn="l">
              <a:lnSpc>
                <a:spcPct val="100000"/>
              </a:lnSpc>
              <a:defRPr sz="4000" b="0" i="1" spc="0" baseline="0">
                <a:solidFill>
                  <a:schemeClr val="bg1"/>
                </a:solidFill>
              </a:defRPr>
            </a:lvl1pPr>
          </a:lstStyle>
          <a:p>
            <a:r>
              <a:rPr lang="en-US" i="1" dirty="0">
                <a:solidFill>
                  <a:prstClr val="white"/>
                </a:solidFill>
              </a:rPr>
              <a:t>“Use this </a:t>
            </a:r>
            <a:r>
              <a:rPr lang="en-US" b="1" i="1" dirty="0">
                <a:solidFill>
                  <a:prstClr val="white"/>
                </a:solidFill>
              </a:rPr>
              <a:t>Accent Page</a:t>
            </a:r>
            <a:r>
              <a:rPr lang="en-US" i="1" dirty="0">
                <a:solidFill>
                  <a:prstClr val="white"/>
                </a:solidFill>
              </a:rPr>
              <a:t> to place emphasis or call attention to a big statement, message or quote.”</a:t>
            </a:r>
          </a:p>
        </p:txBody>
      </p:sp>
    </p:spTree>
    <p:extLst>
      <p:ext uri="{BB962C8B-B14F-4D97-AF65-F5344CB8AC3E}">
        <p14:creationId xmlns:p14="http://schemas.microsoft.com/office/powerpoint/2010/main" val="201931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CENT | GREEN">
    <p:spTree>
      <p:nvGrpSpPr>
        <p:cNvPr id="1" name=""/>
        <p:cNvGrpSpPr/>
        <p:nvPr/>
      </p:nvGrpSpPr>
      <p:grpSpPr>
        <a:xfrm>
          <a:off x="0" y="0"/>
          <a:ext cx="0" cy="0"/>
          <a:chOff x="0" y="0"/>
          <a:chExt cx="0" cy="0"/>
        </a:xfrm>
      </p:grpSpPr>
      <p:pic>
        <p:nvPicPr>
          <p:cNvPr id="3" name="Picture 2" descr="PPT_SLIDE_ACCENT_CHOCO_GRE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5"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36880" y="0"/>
            <a:ext cx="11297920" cy="5842000"/>
          </a:xfrm>
        </p:spPr>
        <p:txBody>
          <a:bodyPr anchor="ctr">
            <a:noAutofit/>
          </a:bodyPr>
          <a:lstStyle>
            <a:lvl1pPr algn="l">
              <a:lnSpc>
                <a:spcPct val="100000"/>
              </a:lnSpc>
              <a:defRPr sz="4000" b="0" i="1" spc="0" baseline="0">
                <a:solidFill>
                  <a:schemeClr val="bg1"/>
                </a:solidFill>
              </a:defRPr>
            </a:lvl1pPr>
          </a:lstStyle>
          <a:p>
            <a:r>
              <a:rPr lang="en-US" i="1" dirty="0">
                <a:solidFill>
                  <a:prstClr val="white"/>
                </a:solidFill>
              </a:rPr>
              <a:t>“Use this </a:t>
            </a:r>
            <a:r>
              <a:rPr lang="en-US" b="1" i="1" dirty="0">
                <a:solidFill>
                  <a:prstClr val="white"/>
                </a:solidFill>
              </a:rPr>
              <a:t>Accent Page</a:t>
            </a:r>
            <a:r>
              <a:rPr lang="en-US" i="1" dirty="0">
                <a:solidFill>
                  <a:prstClr val="white"/>
                </a:solidFill>
              </a:rPr>
              <a:t> to place emphasis or call attention to a big statement, message or quote.”</a:t>
            </a:r>
          </a:p>
        </p:txBody>
      </p:sp>
    </p:spTree>
    <p:extLst>
      <p:ext uri="{BB962C8B-B14F-4D97-AF65-F5344CB8AC3E}">
        <p14:creationId xmlns:p14="http://schemas.microsoft.com/office/powerpoint/2010/main" val="153633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CENT | PURPLE">
    <p:spTree>
      <p:nvGrpSpPr>
        <p:cNvPr id="1" name=""/>
        <p:cNvGrpSpPr/>
        <p:nvPr/>
      </p:nvGrpSpPr>
      <p:grpSpPr>
        <a:xfrm>
          <a:off x="0" y="0"/>
          <a:ext cx="0" cy="0"/>
          <a:chOff x="0" y="0"/>
          <a:chExt cx="0" cy="0"/>
        </a:xfrm>
      </p:grpSpPr>
      <p:pic>
        <p:nvPicPr>
          <p:cNvPr id="4" name="Picture 3" descr="PPT_SLIDE_ACCENT_CHOCO_PURPL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5"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36880" y="0"/>
            <a:ext cx="11297920" cy="5842000"/>
          </a:xfrm>
        </p:spPr>
        <p:txBody>
          <a:bodyPr anchor="ctr">
            <a:noAutofit/>
          </a:bodyPr>
          <a:lstStyle>
            <a:lvl1pPr algn="l">
              <a:lnSpc>
                <a:spcPct val="100000"/>
              </a:lnSpc>
              <a:defRPr sz="4000" b="0" i="1" spc="0" baseline="0">
                <a:solidFill>
                  <a:schemeClr val="bg1"/>
                </a:solidFill>
              </a:defRPr>
            </a:lvl1pPr>
          </a:lstStyle>
          <a:p>
            <a:r>
              <a:rPr lang="en-US" i="1" dirty="0">
                <a:solidFill>
                  <a:prstClr val="white"/>
                </a:solidFill>
              </a:rPr>
              <a:t>“Use this </a:t>
            </a:r>
            <a:r>
              <a:rPr lang="en-US" b="1" i="1" dirty="0">
                <a:solidFill>
                  <a:prstClr val="white"/>
                </a:solidFill>
              </a:rPr>
              <a:t>Accent Page</a:t>
            </a:r>
            <a:r>
              <a:rPr lang="en-US" i="1" dirty="0">
                <a:solidFill>
                  <a:prstClr val="white"/>
                </a:solidFill>
              </a:rPr>
              <a:t> to place emphasis or call attention to a big statement, message or quote.”</a:t>
            </a:r>
          </a:p>
        </p:txBody>
      </p:sp>
    </p:spTree>
    <p:extLst>
      <p:ext uri="{BB962C8B-B14F-4D97-AF65-F5344CB8AC3E}">
        <p14:creationId xmlns:p14="http://schemas.microsoft.com/office/powerpoint/2010/main" val="1410859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NT | YELLOW">
    <p:spTree>
      <p:nvGrpSpPr>
        <p:cNvPr id="1" name=""/>
        <p:cNvGrpSpPr/>
        <p:nvPr/>
      </p:nvGrpSpPr>
      <p:grpSpPr>
        <a:xfrm>
          <a:off x="0" y="0"/>
          <a:ext cx="0" cy="0"/>
          <a:chOff x="0" y="0"/>
          <a:chExt cx="0" cy="0"/>
        </a:xfrm>
      </p:grpSpPr>
      <p:pic>
        <p:nvPicPr>
          <p:cNvPr id="2" name="Picture 1" descr="PPT_SLIDE_ACCENT_CHOCO_YELLO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5"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36880" y="0"/>
            <a:ext cx="11297920" cy="5842000"/>
          </a:xfrm>
        </p:spPr>
        <p:txBody>
          <a:bodyPr anchor="ctr">
            <a:noAutofit/>
          </a:bodyPr>
          <a:lstStyle>
            <a:lvl1pPr algn="l">
              <a:lnSpc>
                <a:spcPct val="100000"/>
              </a:lnSpc>
              <a:defRPr sz="4000" b="0" i="1" spc="0" baseline="0">
                <a:solidFill>
                  <a:schemeClr val="bg1"/>
                </a:solidFill>
              </a:defRPr>
            </a:lvl1pPr>
          </a:lstStyle>
          <a:p>
            <a:r>
              <a:rPr lang="en-US" i="1" dirty="0">
                <a:solidFill>
                  <a:prstClr val="white"/>
                </a:solidFill>
              </a:rPr>
              <a:t>“Use this </a:t>
            </a:r>
            <a:r>
              <a:rPr lang="en-US" b="1" i="1" dirty="0">
                <a:solidFill>
                  <a:prstClr val="white"/>
                </a:solidFill>
              </a:rPr>
              <a:t>Accent Page</a:t>
            </a:r>
            <a:r>
              <a:rPr lang="en-US" i="1" dirty="0">
                <a:solidFill>
                  <a:prstClr val="white"/>
                </a:solidFill>
              </a:rPr>
              <a:t> to place emphasis or call attention to a big statement, message or quote.”</a:t>
            </a:r>
          </a:p>
        </p:txBody>
      </p:sp>
    </p:spTree>
    <p:extLst>
      <p:ext uri="{BB962C8B-B14F-4D97-AF65-F5344CB8AC3E}">
        <p14:creationId xmlns:p14="http://schemas.microsoft.com/office/powerpoint/2010/main" val="141085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GIRL">
    <p:spTree>
      <p:nvGrpSpPr>
        <p:cNvPr id="1" name=""/>
        <p:cNvGrpSpPr/>
        <p:nvPr/>
      </p:nvGrpSpPr>
      <p:grpSpPr>
        <a:xfrm>
          <a:off x="0" y="0"/>
          <a:ext cx="0" cy="0"/>
          <a:chOff x="0" y="0"/>
          <a:chExt cx="0" cy="0"/>
        </a:xfrm>
      </p:grpSpPr>
      <p:pic>
        <p:nvPicPr>
          <p:cNvPr id="3" name="Picture 2" descr="PPT_SLIDE_SECTION_GIR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4"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23578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BOY">
    <p:spTree>
      <p:nvGrpSpPr>
        <p:cNvPr id="1" name=""/>
        <p:cNvGrpSpPr/>
        <p:nvPr/>
      </p:nvGrpSpPr>
      <p:grpSpPr>
        <a:xfrm>
          <a:off x="0" y="0"/>
          <a:ext cx="0" cy="0"/>
          <a:chOff x="0" y="0"/>
          <a:chExt cx="0" cy="0"/>
        </a:xfrm>
      </p:grpSpPr>
      <p:pic>
        <p:nvPicPr>
          <p:cNvPr id="2" name="Picture 1" descr="PPT_SLIDE_SECTION_BO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4"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422638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FRIENDS">
    <p:spTree>
      <p:nvGrpSpPr>
        <p:cNvPr id="1" name=""/>
        <p:cNvGrpSpPr/>
        <p:nvPr/>
      </p:nvGrpSpPr>
      <p:grpSpPr>
        <a:xfrm>
          <a:off x="0" y="0"/>
          <a:ext cx="0" cy="0"/>
          <a:chOff x="0" y="0"/>
          <a:chExt cx="0" cy="0"/>
        </a:xfrm>
      </p:grpSpPr>
      <p:pic>
        <p:nvPicPr>
          <p:cNvPr id="5" name="Picture 4" descr="PPT_SLIDE_SECTION_FRIEND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4"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55676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FAMILY">
    <p:spTree>
      <p:nvGrpSpPr>
        <p:cNvPr id="1" name=""/>
        <p:cNvGrpSpPr/>
        <p:nvPr/>
      </p:nvGrpSpPr>
      <p:grpSpPr>
        <a:xfrm>
          <a:off x="0" y="0"/>
          <a:ext cx="0" cy="0"/>
          <a:chOff x="0" y="0"/>
          <a:chExt cx="0" cy="0"/>
        </a:xfrm>
      </p:grpSpPr>
      <p:pic>
        <p:nvPicPr>
          <p:cNvPr id="2" name="Picture 1" descr="PPT_SLIDE_SECTION_FAMIL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4"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103582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CHOCO HELLO">
    <p:spTree>
      <p:nvGrpSpPr>
        <p:cNvPr id="1" name=""/>
        <p:cNvGrpSpPr/>
        <p:nvPr/>
      </p:nvGrpSpPr>
      <p:grpSpPr>
        <a:xfrm>
          <a:off x="0" y="0"/>
          <a:ext cx="0" cy="0"/>
          <a:chOff x="0" y="0"/>
          <a:chExt cx="0" cy="0"/>
        </a:xfrm>
      </p:grpSpPr>
      <p:pic>
        <p:nvPicPr>
          <p:cNvPr id="2" name="Picture 1" descr="PPT_SLIDE_SECTION_CHOCO_HEL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5"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6351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CHOCO READING">
    <p:spTree>
      <p:nvGrpSpPr>
        <p:cNvPr id="1" name=""/>
        <p:cNvGrpSpPr/>
        <p:nvPr/>
      </p:nvGrpSpPr>
      <p:grpSpPr>
        <a:xfrm>
          <a:off x="0" y="0"/>
          <a:ext cx="0" cy="0"/>
          <a:chOff x="0" y="0"/>
          <a:chExt cx="0" cy="0"/>
        </a:xfrm>
      </p:grpSpPr>
      <p:pic>
        <p:nvPicPr>
          <p:cNvPr id="3" name="Picture 2" descr="PPT_SLIDE_SECTION_CHOCO_READIN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5"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136834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CHOCO HULA HOOPING">
    <p:spTree>
      <p:nvGrpSpPr>
        <p:cNvPr id="1" name=""/>
        <p:cNvGrpSpPr/>
        <p:nvPr/>
      </p:nvGrpSpPr>
      <p:grpSpPr>
        <a:xfrm>
          <a:off x="0" y="0"/>
          <a:ext cx="0" cy="0"/>
          <a:chOff x="0" y="0"/>
          <a:chExt cx="0" cy="0"/>
        </a:xfrm>
      </p:grpSpPr>
      <p:pic>
        <p:nvPicPr>
          <p:cNvPr id="3" name="Picture 2" descr="PPT_SLIDE_SECTION_CHOCO_HU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4" name="Title 1">
            <a:extLst>
              <a:ext uri="{FF2B5EF4-FFF2-40B4-BE49-F238E27FC236}">
                <a16:creationId xmlns:a16="http://schemas.microsoft.com/office/drawing/2014/main" id="{10DF918B-4080-FA48-9965-E73CB50E279F}"/>
              </a:ext>
            </a:extLst>
          </p:cNvPr>
          <p:cNvSpPr>
            <a:spLocks noGrp="1"/>
          </p:cNvSpPr>
          <p:nvPr>
            <p:ph type="ctrTitle" hasCustomPrompt="1"/>
          </p:nvPr>
        </p:nvSpPr>
        <p:spPr>
          <a:xfrm>
            <a:off x="477520" y="2683169"/>
            <a:ext cx="6373928" cy="1491662"/>
          </a:xfrm>
        </p:spPr>
        <p:txBody>
          <a:bodyPr anchor="ctr">
            <a:noAutofit/>
          </a:bodyPr>
          <a:lstStyle>
            <a:lvl1pPr algn="l">
              <a:lnSpc>
                <a:spcPct val="100000"/>
              </a:lnSpc>
              <a:defRPr sz="4000" b="0" i="0" spc="600" baseline="0">
                <a:solidFill>
                  <a:srgbClr val="0064A4"/>
                </a:solidFill>
              </a:defRPr>
            </a:lvl1pPr>
          </a:lstStyle>
          <a:p>
            <a:r>
              <a:rPr lang="en-US" dirty="0"/>
              <a:t>SECTION TITLE </a:t>
            </a:r>
            <a:br>
              <a:rPr lang="en-US" dirty="0"/>
            </a:br>
            <a:r>
              <a:rPr lang="en-US" dirty="0"/>
              <a:t>GOES HERE</a:t>
            </a:r>
          </a:p>
        </p:txBody>
      </p:sp>
    </p:spTree>
    <p:extLst>
      <p:ext uri="{BB962C8B-B14F-4D97-AF65-F5344CB8AC3E}">
        <p14:creationId xmlns:p14="http://schemas.microsoft.com/office/powerpoint/2010/main" val="186629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SLIDE_PAGE_LOGO.pn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sp>
        <p:nvSpPr>
          <p:cNvPr id="2" name="Title Placeholder 1">
            <a:extLst>
              <a:ext uri="{FF2B5EF4-FFF2-40B4-BE49-F238E27FC236}">
                <a16:creationId xmlns:a16="http://schemas.microsoft.com/office/drawing/2014/main" id="{5FA7FD29-E006-CE49-B6BD-67E62A9AF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EC2067-1A61-0B40-8AA0-829657599749}"/>
              </a:ext>
            </a:extLst>
          </p:cNvPr>
          <p:cNvSpPr>
            <a:spLocks noGrp="1"/>
          </p:cNvSpPr>
          <p:nvPr>
            <p:ph type="body" idx="1"/>
          </p:nvPr>
        </p:nvSpPr>
        <p:spPr>
          <a:xfrm>
            <a:off x="838200" y="1825625"/>
            <a:ext cx="10515600" cy="4003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C613E3F4-1214-D44E-9DD0-D9894D3F09B0}"/>
              </a:ext>
            </a:extLst>
          </p:cNvPr>
          <p:cNvSpPr txBox="1"/>
          <p:nvPr userDrawn="1"/>
        </p:nvSpPr>
        <p:spPr>
          <a:xfrm>
            <a:off x="11728508" y="6492748"/>
            <a:ext cx="287258" cy="215444"/>
          </a:xfrm>
          <a:prstGeom prst="rect">
            <a:avLst/>
          </a:prstGeom>
          <a:noFill/>
        </p:spPr>
        <p:txBody>
          <a:bodyPr wrap="none" rtlCol="0">
            <a:spAutoFit/>
          </a:bodyPr>
          <a:lstStyle/>
          <a:p>
            <a:fld id="{D5C8A48B-0E09-AA40-B945-D371BB7E3BDE}" type="slidenum">
              <a:rPr lang="en-US" sz="800" smtClean="0">
                <a:solidFill>
                  <a:srgbClr val="545454"/>
                </a:solidFill>
              </a:rPr>
              <a:t>‹#›</a:t>
            </a:fld>
            <a:endParaRPr lang="en-US" sz="800">
              <a:solidFill>
                <a:srgbClr val="545454"/>
              </a:solidFill>
            </a:endParaRPr>
          </a:p>
        </p:txBody>
      </p:sp>
    </p:spTree>
    <p:extLst>
      <p:ext uri="{BB962C8B-B14F-4D97-AF65-F5344CB8AC3E}">
        <p14:creationId xmlns:p14="http://schemas.microsoft.com/office/powerpoint/2010/main" val="3003872506"/>
      </p:ext>
    </p:extLst>
  </p:cSld>
  <p:clrMap bg1="lt1" tx1="dk1" bg2="lt2" tx2="dk2" accent1="accent1" accent2="accent2" accent3="accent3" accent4="accent4" accent5="accent5" accent6="accent6" hlink="hlink" folHlink="folHlink"/>
  <p:sldLayoutIdLst>
    <p:sldLayoutId id="2147483660" r:id="rId1"/>
    <p:sldLayoutId id="2147483688" r:id="rId2"/>
    <p:sldLayoutId id="2147483702" r:id="rId3"/>
    <p:sldLayoutId id="2147483700" r:id="rId4"/>
    <p:sldLayoutId id="2147483686" r:id="rId5"/>
    <p:sldLayoutId id="2147483701" r:id="rId6"/>
    <p:sldLayoutId id="2147483696" r:id="rId7"/>
    <p:sldLayoutId id="2147483691" r:id="rId8"/>
    <p:sldLayoutId id="2147483697" r:id="rId9"/>
    <p:sldLayoutId id="2147483698" r:id="rId10"/>
    <p:sldLayoutId id="2147483699" r:id="rId11"/>
    <p:sldLayoutId id="2147483650" r:id="rId12"/>
    <p:sldLayoutId id="2147483652" r:id="rId13"/>
    <p:sldLayoutId id="2147483679" r:id="rId14"/>
    <p:sldLayoutId id="2147483657" r:id="rId15"/>
    <p:sldLayoutId id="2147483683" r:id="rId16"/>
    <p:sldLayoutId id="2147483654" r:id="rId17"/>
    <p:sldLayoutId id="2147483655" r:id="rId18"/>
    <p:sldLayoutId id="2147483680" r:id="rId19"/>
    <p:sldLayoutId id="2147483709" r:id="rId20"/>
    <p:sldLayoutId id="2147483710" r:id="rId21"/>
    <p:sldLayoutId id="2147483704" r:id="rId22"/>
    <p:sldLayoutId id="2147483705" r:id="rId23"/>
    <p:sldLayoutId id="2147483706" r:id="rId24"/>
    <p:sldLayoutId id="2147483707" r:id="rId25"/>
    <p:sldLayoutId id="2147483708" r:id="rId26"/>
  </p:sldLayoutIdLst>
  <p:txStyles>
    <p:titleStyle>
      <a:lvl1pPr algn="l" defTabSz="914400" rtl="0" eaLnBrk="1" latinLnBrk="0" hangingPunct="1">
        <a:lnSpc>
          <a:spcPct val="90000"/>
        </a:lnSpc>
        <a:spcBef>
          <a:spcPct val="0"/>
        </a:spcBef>
        <a:buNone/>
        <a:defRPr sz="4400" kern="1200">
          <a:solidFill>
            <a:srgbClr val="0064A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rgbClr val="7676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rgbClr val="76767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rgbClr val="76767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76767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76767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link.springer.com/article/10.1007/s00426-011-0335-6/fulltext.html"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buFont typeface="Arial" pitchFamily="34" charset="0"/>
              <a:buNone/>
              <a:defRPr/>
            </a:pPr>
            <a:r>
              <a:rPr lang="en-US" dirty="0"/>
              <a:t>Sleep and Wellness in Pediatrics</a:t>
            </a:r>
            <a:br>
              <a:rPr lang="en-US" dirty="0"/>
            </a:br>
            <a:r>
              <a:rPr lang="en-US" sz="3200" dirty="0"/>
              <a:t>10.28.24</a:t>
            </a:r>
            <a:br>
              <a:rPr lang="en-US" dirty="0"/>
            </a:br>
            <a:br>
              <a:rPr lang="en-US" dirty="0"/>
            </a:br>
            <a:br>
              <a:rPr lang="en-US" dirty="0"/>
            </a:br>
            <a:r>
              <a:rPr lang="en-US" sz="2400" dirty="0"/>
              <a:t>Neal Nakra, MD</a:t>
            </a:r>
            <a:br>
              <a:rPr lang="en-US" sz="2400" dirty="0"/>
            </a:br>
            <a:r>
              <a:rPr lang="en-US" sz="2400" dirty="0"/>
              <a:t>Chief, Division of Pulmonary </a:t>
            </a:r>
            <a:br>
              <a:rPr lang="en-US" sz="2400" dirty="0"/>
            </a:br>
            <a:r>
              <a:rPr lang="en-US" sz="2400" dirty="0"/>
              <a:t>Children’s Hospital of Orange County</a:t>
            </a:r>
            <a:br>
              <a:rPr lang="en-US" sz="2400" dirty="0"/>
            </a:br>
            <a:r>
              <a:rPr lang="en-US" sz="2400" dirty="0"/>
              <a:t>University of California, Irvine, School of Medicine</a:t>
            </a:r>
            <a:br>
              <a:rPr lang="en-US" sz="1050" dirty="0"/>
            </a:br>
            <a:endParaRPr lang="en-US" b="1" dirty="0"/>
          </a:p>
        </p:txBody>
      </p:sp>
    </p:spTree>
    <p:extLst>
      <p:ext uri="{BB962C8B-B14F-4D97-AF65-F5344CB8AC3E}">
        <p14:creationId xmlns:p14="http://schemas.microsoft.com/office/powerpoint/2010/main" val="339878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98D6CD-1576-D82E-9E62-15F83F5F2FDF}"/>
              </a:ext>
            </a:extLst>
          </p:cNvPr>
          <p:cNvSpPr>
            <a:spLocks noGrp="1"/>
          </p:cNvSpPr>
          <p:nvPr>
            <p:ph idx="1"/>
          </p:nvPr>
        </p:nvSpPr>
        <p:spPr/>
        <p:txBody>
          <a:bodyPr>
            <a:normAutofit fontScale="92500" lnSpcReduction="10000"/>
          </a:bodyPr>
          <a:lstStyle/>
          <a:p>
            <a:r>
              <a:rPr lang="en-US" dirty="0"/>
              <a:t>Sleep is important for our brains and our bodies. </a:t>
            </a:r>
          </a:p>
          <a:p>
            <a:r>
              <a:rPr lang="en-US" dirty="0"/>
              <a:t>Peak learning and peak athletics can best be achieved with maximizing sleep consistency and quality</a:t>
            </a:r>
          </a:p>
          <a:p>
            <a:r>
              <a:rPr lang="en-US" dirty="0"/>
              <a:t>Best Sleep Habits:</a:t>
            </a:r>
          </a:p>
          <a:p>
            <a:pPr lvl="1"/>
            <a:r>
              <a:rPr lang="en-US" b="0" i="0" dirty="0">
                <a:solidFill>
                  <a:srgbClr val="1C1D1F"/>
                </a:solidFill>
                <a:effectLst/>
                <a:latin typeface="Nunito" panose="020F0502020204030204" pitchFamily="2" charset="0"/>
              </a:rPr>
              <a:t>Going to bed and getting up at the same time every day.</a:t>
            </a:r>
          </a:p>
          <a:p>
            <a:pPr lvl="1"/>
            <a:r>
              <a:rPr lang="en-US" b="0" i="0" dirty="0">
                <a:solidFill>
                  <a:srgbClr val="1C1D1F"/>
                </a:solidFill>
                <a:effectLst/>
                <a:latin typeface="Nunito" panose="020F0502020204030204" pitchFamily="2" charset="0"/>
              </a:rPr>
              <a:t>Keeping your bedroom quiet, relaxing, and at a cool temperature.</a:t>
            </a:r>
          </a:p>
          <a:p>
            <a:pPr lvl="1"/>
            <a:r>
              <a:rPr lang="en-US" b="0" i="0" dirty="0">
                <a:solidFill>
                  <a:srgbClr val="1C1D1F"/>
                </a:solidFill>
                <a:effectLst/>
                <a:latin typeface="Nunito" panose="020F0502020204030204" pitchFamily="2" charset="0"/>
              </a:rPr>
              <a:t>Turning off electronic devices at least 30 minutes before bedtime.</a:t>
            </a:r>
          </a:p>
          <a:p>
            <a:pPr lvl="1"/>
            <a:r>
              <a:rPr lang="en-US" b="0" i="0" dirty="0">
                <a:solidFill>
                  <a:srgbClr val="1C1D1F"/>
                </a:solidFill>
                <a:effectLst/>
                <a:latin typeface="Nunito" panose="020F0502020204030204" pitchFamily="2" charset="0"/>
              </a:rPr>
              <a:t>Avoiding caffeine in the afternoon or evening.</a:t>
            </a:r>
          </a:p>
          <a:p>
            <a:pPr lvl="1"/>
            <a:r>
              <a:rPr lang="en-US" b="0" i="0" dirty="0">
                <a:solidFill>
                  <a:srgbClr val="1C1D1F"/>
                </a:solidFill>
                <a:effectLst/>
                <a:latin typeface="Nunito" panose="020F0502020204030204" pitchFamily="2" charset="0"/>
              </a:rPr>
              <a:t>Exercising regularly and maintaining a healthy diet</a:t>
            </a:r>
          </a:p>
          <a:p>
            <a:endParaRPr lang="en-US" dirty="0"/>
          </a:p>
          <a:p>
            <a:endParaRPr lang="en-US" dirty="0"/>
          </a:p>
        </p:txBody>
      </p:sp>
      <p:sp>
        <p:nvSpPr>
          <p:cNvPr id="3" name="Title 2">
            <a:extLst>
              <a:ext uri="{FF2B5EF4-FFF2-40B4-BE49-F238E27FC236}">
                <a16:creationId xmlns:a16="http://schemas.microsoft.com/office/drawing/2014/main" id="{424F008D-BA07-942B-96DF-9253929FA038}"/>
              </a:ext>
            </a:extLst>
          </p:cNvPr>
          <p:cNvSpPr>
            <a:spLocks noGrp="1"/>
          </p:cNvSpPr>
          <p:nvPr>
            <p:ph type="title"/>
          </p:nvPr>
        </p:nvSpPr>
        <p:spPr/>
        <p:txBody>
          <a:bodyPr/>
          <a:lstStyle/>
          <a:p>
            <a:r>
              <a:rPr lang="en-US" dirty="0"/>
              <a:t>Take home</a:t>
            </a:r>
          </a:p>
        </p:txBody>
      </p:sp>
    </p:spTree>
    <p:extLst>
      <p:ext uri="{BB962C8B-B14F-4D97-AF65-F5344CB8AC3E}">
        <p14:creationId xmlns:p14="http://schemas.microsoft.com/office/powerpoint/2010/main" val="388507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_LIve_Childhood_Tag_Black.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 y="2576530"/>
            <a:ext cx="5102860" cy="1251249"/>
          </a:xfrm>
          <a:prstGeom prst="rect">
            <a:avLst/>
          </a:prstGeom>
        </p:spPr>
      </p:pic>
      <p:sp>
        <p:nvSpPr>
          <p:cNvPr id="5" name="Title 1">
            <a:extLst>
              <a:ext uri="{FF2B5EF4-FFF2-40B4-BE49-F238E27FC236}">
                <a16:creationId xmlns:a16="http://schemas.microsoft.com/office/drawing/2014/main" id="{10DF918B-4080-FA48-9965-E73CB50E279F}"/>
              </a:ext>
            </a:extLst>
          </p:cNvPr>
          <p:cNvSpPr txBox="1">
            <a:spLocks/>
          </p:cNvSpPr>
          <p:nvPr/>
        </p:nvSpPr>
        <p:spPr>
          <a:xfrm>
            <a:off x="619760" y="3841409"/>
            <a:ext cx="5100320" cy="364831"/>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1600" b="0" i="0" kern="1200" spc="300" baseline="0">
                <a:solidFill>
                  <a:srgbClr val="56595A"/>
                </a:solidFill>
                <a:latin typeface="Arial" panose="020B0604020202020204" pitchFamily="34" charset="0"/>
                <a:ea typeface="+mj-ea"/>
                <a:cs typeface="Arial" panose="020B0604020202020204" pitchFamily="34" charset="0"/>
              </a:defRPr>
            </a:lvl1pPr>
          </a:lstStyle>
          <a:p>
            <a:r>
              <a:rPr lang="en-US" b="1" spc="0" dirty="0">
                <a:solidFill>
                  <a:srgbClr val="0064A4"/>
                </a:solidFill>
              </a:rPr>
              <a:t>Contact: </a:t>
            </a:r>
            <a:r>
              <a:rPr lang="en-US" spc="0" dirty="0">
                <a:solidFill>
                  <a:srgbClr val="0064A4"/>
                </a:solidFill>
              </a:rPr>
              <a:t>Name / </a:t>
            </a:r>
            <a:r>
              <a:rPr lang="en-US" spc="0" dirty="0" err="1">
                <a:solidFill>
                  <a:srgbClr val="0064A4"/>
                </a:solidFill>
              </a:rPr>
              <a:t>email@choc.org</a:t>
            </a:r>
            <a:endParaRPr lang="en-US" spc="0" dirty="0">
              <a:solidFill>
                <a:srgbClr val="0064A4"/>
              </a:solidFill>
            </a:endParaRPr>
          </a:p>
        </p:txBody>
      </p:sp>
    </p:spTree>
    <p:extLst>
      <p:ext uri="{BB962C8B-B14F-4D97-AF65-F5344CB8AC3E}">
        <p14:creationId xmlns:p14="http://schemas.microsoft.com/office/powerpoint/2010/main" val="73832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E652D-7B9E-C299-CABB-6FD714FD51A0}"/>
              </a:ext>
            </a:extLst>
          </p:cNvPr>
          <p:cNvSpPr>
            <a:spLocks noGrp="1"/>
          </p:cNvSpPr>
          <p:nvPr>
            <p:ph idx="1"/>
          </p:nvPr>
        </p:nvSpPr>
        <p:spPr/>
        <p:txBody>
          <a:bodyPr/>
          <a:lstStyle/>
          <a:p>
            <a:pPr eaLnBrk="1" hangingPunct="1"/>
            <a:r>
              <a:rPr lang="en-US" dirty="0"/>
              <a:t>Sleep is a fundamental and evolutionarily conserved aspect of animal life. </a:t>
            </a:r>
          </a:p>
          <a:p>
            <a:pPr eaLnBrk="1" hangingPunct="1"/>
            <a:r>
              <a:rPr lang="en-US" dirty="0"/>
              <a:t>Sleep supports the formation of memory. </a:t>
            </a:r>
          </a:p>
          <a:p>
            <a:pPr marL="742950" lvl="1" indent="-285750" eaLnBrk="1" hangingPunct="1"/>
            <a:r>
              <a:rPr lang="en-US" dirty="0"/>
              <a:t>This is a long-standing idea dating back to Ebbinghaus and the beginnings of experimental memory research (Ebbinghaus </a:t>
            </a:r>
            <a:r>
              <a:rPr lang="en-US" i="1" dirty="0">
                <a:hlinkClick r:id="rId2"/>
              </a:rPr>
              <a:t>1885</a:t>
            </a:r>
            <a:r>
              <a:rPr lang="en-US" dirty="0"/>
              <a:t>).</a:t>
            </a:r>
          </a:p>
          <a:p>
            <a:pPr eaLnBrk="1" hangingPunct="1"/>
            <a:r>
              <a:rPr lang="en-US" dirty="0"/>
              <a:t>One essential role of sleep is in the consolidation and optimization of synaptic circuits to retain salient memory traces despite the noise of daily experience.</a:t>
            </a:r>
          </a:p>
          <a:p>
            <a:endParaRPr lang="en-US" dirty="0"/>
          </a:p>
        </p:txBody>
      </p:sp>
      <p:sp>
        <p:nvSpPr>
          <p:cNvPr id="3" name="Title 2">
            <a:extLst>
              <a:ext uri="{FF2B5EF4-FFF2-40B4-BE49-F238E27FC236}">
                <a16:creationId xmlns:a16="http://schemas.microsoft.com/office/drawing/2014/main" id="{7B4F87BB-FDBD-8DCE-9477-B927E7D028E8}"/>
              </a:ext>
            </a:extLst>
          </p:cNvPr>
          <p:cNvSpPr>
            <a:spLocks noGrp="1"/>
          </p:cNvSpPr>
          <p:nvPr>
            <p:ph type="title"/>
          </p:nvPr>
        </p:nvSpPr>
        <p:spPr/>
        <p:txBody>
          <a:bodyPr/>
          <a:lstStyle/>
          <a:p>
            <a:r>
              <a:rPr lang="en-US" dirty="0"/>
              <a:t>Academic Performance</a:t>
            </a:r>
          </a:p>
        </p:txBody>
      </p:sp>
    </p:spTree>
    <p:extLst>
      <p:ext uri="{BB962C8B-B14F-4D97-AF65-F5344CB8AC3E}">
        <p14:creationId xmlns:p14="http://schemas.microsoft.com/office/powerpoint/2010/main" val="288294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710E4-43B4-49F4-7F67-7F7D5CD41BC8}"/>
              </a:ext>
            </a:extLst>
          </p:cNvPr>
          <p:cNvSpPr>
            <a:spLocks noGrp="1"/>
          </p:cNvSpPr>
          <p:nvPr>
            <p:ph idx="1"/>
          </p:nvPr>
        </p:nvSpPr>
        <p:spPr/>
        <p:txBody>
          <a:bodyPr/>
          <a:lstStyle/>
          <a:p>
            <a:pPr eaLnBrk="1" hangingPunct="1"/>
            <a:r>
              <a:rPr lang="en-US" dirty="0"/>
              <a:t>Sleep 101 – The Basics</a:t>
            </a:r>
          </a:p>
          <a:p>
            <a:pPr lvl="1" eaLnBrk="1" hangingPunct="1"/>
            <a:r>
              <a:rPr lang="en-US" dirty="0"/>
              <a:t>Sleep Staging</a:t>
            </a:r>
          </a:p>
          <a:p>
            <a:pPr lvl="2" eaLnBrk="1" hangingPunct="1"/>
            <a:r>
              <a:rPr lang="en-US" dirty="0"/>
              <a:t>NREM and REM abnormalities</a:t>
            </a:r>
          </a:p>
          <a:p>
            <a:pPr eaLnBrk="1" hangingPunct="1"/>
            <a:r>
              <a:rPr lang="en-US" dirty="0"/>
              <a:t>School Performance</a:t>
            </a:r>
          </a:p>
          <a:p>
            <a:pPr lvl="1" eaLnBrk="1" hangingPunct="1"/>
            <a:r>
              <a:rPr lang="en-US" dirty="0"/>
              <a:t>Types of Memory</a:t>
            </a:r>
          </a:p>
          <a:p>
            <a:pPr lvl="1" eaLnBrk="1" hangingPunct="1"/>
            <a:r>
              <a:rPr lang="en-US" dirty="0"/>
              <a:t>How it relates to sleep</a:t>
            </a:r>
          </a:p>
          <a:p>
            <a:r>
              <a:rPr lang="en-US" dirty="0"/>
              <a:t>Athletic Performance </a:t>
            </a:r>
          </a:p>
          <a:p>
            <a:pPr lvl="1"/>
            <a:r>
              <a:rPr lang="en-US" dirty="0"/>
              <a:t>How it relates to sleep</a:t>
            </a:r>
          </a:p>
        </p:txBody>
      </p:sp>
      <p:sp>
        <p:nvSpPr>
          <p:cNvPr id="3" name="Title 2">
            <a:extLst>
              <a:ext uri="{FF2B5EF4-FFF2-40B4-BE49-F238E27FC236}">
                <a16:creationId xmlns:a16="http://schemas.microsoft.com/office/drawing/2014/main" id="{65FFC02F-0E75-60FC-2DFB-DECB329275EE}"/>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48178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6F1A0-4E10-0F59-C5BE-F37D236FC625}"/>
              </a:ext>
            </a:extLst>
          </p:cNvPr>
          <p:cNvSpPr>
            <a:spLocks noGrp="1"/>
          </p:cNvSpPr>
          <p:nvPr>
            <p:ph sz="half" idx="1"/>
          </p:nvPr>
        </p:nvSpPr>
        <p:spPr/>
        <p:txBody>
          <a:bodyPr>
            <a:normAutofit fontScale="92500" lnSpcReduction="10000"/>
          </a:bodyPr>
          <a:lstStyle/>
          <a:p>
            <a:pPr eaLnBrk="1" hangingPunct="1"/>
            <a:r>
              <a:rPr lang="en-US" dirty="0"/>
              <a:t>Wakefulness</a:t>
            </a:r>
          </a:p>
          <a:p>
            <a:pPr eaLnBrk="1" hangingPunct="1"/>
            <a:r>
              <a:rPr lang="en-US" dirty="0"/>
              <a:t>Two Distinct types of sleep</a:t>
            </a:r>
          </a:p>
          <a:p>
            <a:pPr lvl="1" eaLnBrk="1" hangingPunct="1"/>
            <a:r>
              <a:rPr lang="en-US" dirty="0"/>
              <a:t>Non-Rapid Eye Movement (NREM)</a:t>
            </a:r>
          </a:p>
          <a:p>
            <a:pPr lvl="2" eaLnBrk="1" hangingPunct="1"/>
            <a:r>
              <a:rPr lang="en-US" dirty="0"/>
              <a:t>Within NREM there are 3 stages (Stage 1, 2, 3)</a:t>
            </a:r>
          </a:p>
          <a:p>
            <a:pPr lvl="3"/>
            <a:r>
              <a:rPr lang="en-US" dirty="0"/>
              <a:t>Stage 3 - SWS</a:t>
            </a:r>
          </a:p>
          <a:p>
            <a:pPr lvl="1" eaLnBrk="1" hangingPunct="1"/>
            <a:r>
              <a:rPr lang="en-US" dirty="0"/>
              <a:t>REM Sleep</a:t>
            </a:r>
          </a:p>
          <a:p>
            <a:pPr eaLnBrk="1" hangingPunct="1"/>
            <a:r>
              <a:rPr lang="en-US" dirty="0"/>
              <a:t>In humans, NREM and REM sleep alternate or “cycle” through the night in a pattern every 90-120 min</a:t>
            </a:r>
          </a:p>
          <a:p>
            <a:endParaRPr lang="en-US" dirty="0"/>
          </a:p>
        </p:txBody>
      </p:sp>
      <p:sp>
        <p:nvSpPr>
          <p:cNvPr id="3" name="Title 2">
            <a:extLst>
              <a:ext uri="{FF2B5EF4-FFF2-40B4-BE49-F238E27FC236}">
                <a16:creationId xmlns:a16="http://schemas.microsoft.com/office/drawing/2014/main" id="{57FBA1BC-CFE1-66B8-0243-C9D04564767C}"/>
              </a:ext>
            </a:extLst>
          </p:cNvPr>
          <p:cNvSpPr>
            <a:spLocks noGrp="1"/>
          </p:cNvSpPr>
          <p:nvPr>
            <p:ph type="title"/>
          </p:nvPr>
        </p:nvSpPr>
        <p:spPr/>
        <p:txBody>
          <a:bodyPr/>
          <a:lstStyle/>
          <a:p>
            <a:r>
              <a:rPr lang="en-US" dirty="0"/>
              <a:t>Sleep Biology</a:t>
            </a:r>
          </a:p>
        </p:txBody>
      </p:sp>
      <p:sp>
        <p:nvSpPr>
          <p:cNvPr id="12" name="AutoShape 6" descr="12 Hypnogram of normal sleep indicating sleep stages ">
            <a:extLst>
              <a:ext uri="{FF2B5EF4-FFF2-40B4-BE49-F238E27FC236}">
                <a16:creationId xmlns:a16="http://schemas.microsoft.com/office/drawing/2014/main" id="{DA9CD96F-F8DE-B702-D617-3E819CD835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17">
            <a:extLst>
              <a:ext uri="{FF2B5EF4-FFF2-40B4-BE49-F238E27FC236}">
                <a16:creationId xmlns:a16="http://schemas.microsoft.com/office/drawing/2014/main" id="{8C4EFABC-D7D3-959A-83F3-D50028923A10}"/>
              </a:ext>
            </a:extLst>
          </p:cNvPr>
          <p:cNvSpPr>
            <a:spLocks noGrp="1"/>
          </p:cNvSpPr>
          <p:nvPr>
            <p:ph sz="half" idx="2"/>
          </p:nvPr>
        </p:nvSpPr>
        <p:spPr/>
        <p:txBody>
          <a:bodyPr>
            <a:normAutofit fontScale="92500"/>
          </a:bodyPr>
          <a:lstStyle/>
          <a:p>
            <a:endParaRPr lang="en-US" dirty="0"/>
          </a:p>
          <a:p>
            <a:endParaRPr lang="en-US" dirty="0"/>
          </a:p>
          <a:p>
            <a:endParaRPr lang="en-US" dirty="0"/>
          </a:p>
          <a:p>
            <a:endParaRPr lang="en-US" dirty="0"/>
          </a:p>
          <a:p>
            <a:endParaRPr lang="en-US" dirty="0"/>
          </a:p>
          <a:p>
            <a:r>
              <a:rPr lang="en-US" dirty="0"/>
              <a:t>NREM is more common in the first part of sleep, while REM is more common in the latter half of sleep.</a:t>
            </a:r>
          </a:p>
        </p:txBody>
      </p:sp>
      <p:pic>
        <p:nvPicPr>
          <p:cNvPr id="20" name="Picture 19">
            <a:extLst>
              <a:ext uri="{FF2B5EF4-FFF2-40B4-BE49-F238E27FC236}">
                <a16:creationId xmlns:a16="http://schemas.microsoft.com/office/drawing/2014/main" id="{7D32D328-E659-9B15-409A-E850AAB0117A}"/>
              </a:ext>
            </a:extLst>
          </p:cNvPr>
          <p:cNvPicPr>
            <a:picLocks noChangeAspect="1"/>
          </p:cNvPicPr>
          <p:nvPr/>
        </p:nvPicPr>
        <p:blipFill>
          <a:blip r:embed="rId2"/>
          <a:stretch>
            <a:fillRect/>
          </a:stretch>
        </p:blipFill>
        <p:spPr>
          <a:xfrm>
            <a:off x="6169148" y="2038606"/>
            <a:ext cx="5534399" cy="2000761"/>
          </a:xfrm>
          <a:prstGeom prst="rect">
            <a:avLst/>
          </a:prstGeom>
        </p:spPr>
      </p:pic>
    </p:spTree>
    <p:extLst>
      <p:ext uri="{BB962C8B-B14F-4D97-AF65-F5344CB8AC3E}">
        <p14:creationId xmlns:p14="http://schemas.microsoft.com/office/powerpoint/2010/main" val="374160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FE8801C-E645-7782-C931-23A5BA24F741}"/>
              </a:ext>
            </a:extLst>
          </p:cNvPr>
          <p:cNvSpPr>
            <a:spLocks noGrp="1"/>
          </p:cNvSpPr>
          <p:nvPr>
            <p:ph idx="1"/>
          </p:nvPr>
        </p:nvSpPr>
        <p:spPr/>
        <p:txBody>
          <a:bodyPr>
            <a:normAutofit fontScale="92500" lnSpcReduction="20000"/>
          </a:bodyPr>
          <a:lstStyle/>
          <a:p>
            <a:r>
              <a:rPr lang="en-US" dirty="0"/>
              <a:t>Active system consolidation during sleep. </a:t>
            </a:r>
          </a:p>
          <a:p>
            <a:pPr lvl="1"/>
            <a:r>
              <a:rPr lang="en-US" dirty="0"/>
              <a:t>During slow-wave sleep (SWS) memories newly encoded into a temporary store (i.e. the hippocampus in the declarative memory system) are reactivated to be redistributed to the long-term store (i.e. the neocortex).</a:t>
            </a:r>
          </a:p>
          <a:p>
            <a:pPr lvl="2"/>
            <a:r>
              <a:rPr lang="en-US" dirty="0"/>
              <a:t>Declarative memory can be considered as the consciously accessible memories of fact-based information (i.e., knowing “what”, ex knowing the alphabet).</a:t>
            </a:r>
          </a:p>
          <a:p>
            <a:pPr lvl="2"/>
            <a:r>
              <a:rPr lang="en-US" dirty="0"/>
              <a:t>Take come for students – NO ALLNIGHTERS!</a:t>
            </a:r>
          </a:p>
          <a:p>
            <a:pPr lvl="1"/>
            <a:r>
              <a:rPr lang="en-US" dirty="0"/>
              <a:t>Non-declarative memory can be regarded as nonconscious. REM sleep.</a:t>
            </a:r>
          </a:p>
          <a:p>
            <a:pPr lvl="2"/>
            <a:r>
              <a:rPr lang="en-US" dirty="0"/>
              <a:t>Procedural  (i.e., knowing “how”, ex shooting a basketball) - learning of actions, habits, and skills </a:t>
            </a:r>
          </a:p>
          <a:p>
            <a:pPr lvl="1"/>
            <a:r>
              <a:rPr lang="en-US" dirty="0"/>
              <a:t>But recent research shows this isn’t as clear cut.  What is known - In order for optimal consolidation of both procedural and declarative memories to occur, SWS and REM sleep must take place in succession. </a:t>
            </a:r>
          </a:p>
          <a:p>
            <a:pPr lvl="2"/>
            <a:endParaRPr lang="en-US" dirty="0"/>
          </a:p>
          <a:p>
            <a:pPr lvl="2"/>
            <a:endParaRPr lang="en-US" dirty="0"/>
          </a:p>
          <a:p>
            <a:pPr lvl="2"/>
            <a:endParaRPr lang="en-US" dirty="0"/>
          </a:p>
          <a:p>
            <a:pPr lvl="1"/>
            <a:endParaRPr lang="en-US" dirty="0"/>
          </a:p>
        </p:txBody>
      </p:sp>
      <p:sp>
        <p:nvSpPr>
          <p:cNvPr id="5" name="Title 4">
            <a:extLst>
              <a:ext uri="{FF2B5EF4-FFF2-40B4-BE49-F238E27FC236}">
                <a16:creationId xmlns:a16="http://schemas.microsoft.com/office/drawing/2014/main" id="{88951A8D-8D42-F0A3-34A7-E564919CF247}"/>
              </a:ext>
            </a:extLst>
          </p:cNvPr>
          <p:cNvSpPr>
            <a:spLocks noGrp="1"/>
          </p:cNvSpPr>
          <p:nvPr>
            <p:ph type="title"/>
          </p:nvPr>
        </p:nvSpPr>
        <p:spPr/>
        <p:txBody>
          <a:bodyPr/>
          <a:lstStyle/>
          <a:p>
            <a:r>
              <a:rPr lang="en-US" dirty="0"/>
              <a:t>Two Memory Stores</a:t>
            </a:r>
          </a:p>
        </p:txBody>
      </p:sp>
    </p:spTree>
    <p:extLst>
      <p:ext uri="{BB962C8B-B14F-4D97-AF65-F5344CB8AC3E}">
        <p14:creationId xmlns:p14="http://schemas.microsoft.com/office/powerpoint/2010/main" val="247753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F2229D-A5B8-C793-8137-F5FA87B71440}"/>
              </a:ext>
            </a:extLst>
          </p:cNvPr>
          <p:cNvSpPr>
            <a:spLocks noGrp="1"/>
          </p:cNvSpPr>
          <p:nvPr>
            <p:ph idx="1"/>
          </p:nvPr>
        </p:nvSpPr>
        <p:spPr/>
        <p:txBody>
          <a:bodyPr>
            <a:normAutofit fontScale="70000" lnSpcReduction="20000"/>
          </a:bodyPr>
          <a:lstStyle/>
          <a:p>
            <a:r>
              <a:rPr lang="en-US" b="0" i="0" dirty="0">
                <a:solidFill>
                  <a:srgbClr val="222222"/>
                </a:solidFill>
                <a:effectLst/>
                <a:latin typeface="-apple-system"/>
              </a:rPr>
              <a:t>Sleep deficit has been associated with lack of concentration and attention during class.</a:t>
            </a:r>
          </a:p>
          <a:p>
            <a:pPr lvl="1"/>
            <a:r>
              <a:rPr lang="en-US" b="0" i="0" dirty="0">
                <a:solidFill>
                  <a:srgbClr val="222222"/>
                </a:solidFill>
                <a:effectLst/>
                <a:latin typeface="-apple-system"/>
              </a:rPr>
              <a:t>Sleep deficit and sleep quality is </a:t>
            </a:r>
            <a:r>
              <a:rPr lang="en-US" b="0" i="0" dirty="0" err="1">
                <a:solidFill>
                  <a:srgbClr val="222222"/>
                </a:solidFill>
                <a:effectLst/>
                <a:latin typeface="-apple-system"/>
              </a:rPr>
              <a:t>assoc</a:t>
            </a:r>
            <a:r>
              <a:rPr lang="en-US" b="0" i="0" dirty="0">
                <a:solidFill>
                  <a:srgbClr val="222222"/>
                </a:solidFill>
                <a:effectLst/>
                <a:latin typeface="-apple-system"/>
              </a:rPr>
              <a:t> with smartphone use prior to bed</a:t>
            </a:r>
          </a:p>
          <a:p>
            <a:r>
              <a:rPr lang="en-US" b="0" i="0" dirty="0">
                <a:solidFill>
                  <a:srgbClr val="222222"/>
                </a:solidFill>
                <a:effectLst/>
                <a:latin typeface="-apple-system"/>
              </a:rPr>
              <a:t>2019 Study of MIT undergraduates over a semester in an Intro Chemistry Class </a:t>
            </a:r>
          </a:p>
          <a:p>
            <a:pPr lvl="1"/>
            <a:r>
              <a:rPr lang="en-US" dirty="0">
                <a:solidFill>
                  <a:srgbClr val="222222"/>
                </a:solidFill>
                <a:latin typeface="-apple-system"/>
              </a:rPr>
              <a:t>D</a:t>
            </a:r>
            <a:r>
              <a:rPr lang="en-US" b="0" i="0" dirty="0">
                <a:solidFill>
                  <a:srgbClr val="222222"/>
                </a:solidFill>
                <a:effectLst/>
                <a:latin typeface="-apple-system"/>
              </a:rPr>
              <a:t>id not find that sleep duration the night before an exam was associated with better test performance. </a:t>
            </a:r>
          </a:p>
          <a:p>
            <a:pPr lvl="1"/>
            <a:r>
              <a:rPr lang="en-US" b="0" i="0" dirty="0">
                <a:solidFill>
                  <a:srgbClr val="222222"/>
                </a:solidFill>
                <a:effectLst/>
                <a:latin typeface="-apple-system"/>
              </a:rPr>
              <a:t>Instead, both longer sleep duration and better sleep quality </a:t>
            </a:r>
            <a:r>
              <a:rPr lang="en-US" b="0" i="0" u="sng" dirty="0">
                <a:solidFill>
                  <a:srgbClr val="222222"/>
                </a:solidFill>
                <a:effectLst/>
                <a:latin typeface="-apple-system"/>
              </a:rPr>
              <a:t>over the full month before a midterm </a:t>
            </a:r>
            <a:r>
              <a:rPr lang="en-US" b="0" i="0" dirty="0">
                <a:solidFill>
                  <a:srgbClr val="222222"/>
                </a:solidFill>
                <a:effectLst/>
                <a:latin typeface="-apple-system"/>
              </a:rPr>
              <a:t>were more associated with better test performance. </a:t>
            </a:r>
          </a:p>
          <a:p>
            <a:pPr lvl="1"/>
            <a:r>
              <a:rPr lang="en-US" b="0" i="0" dirty="0">
                <a:solidFill>
                  <a:srgbClr val="222222"/>
                </a:solidFill>
                <a:effectLst/>
                <a:latin typeface="-apple-system"/>
              </a:rPr>
              <a:t>Rather than the night before a quiz or exam, it may be more important to sleep well for the duration of the time when the topics tested were taught. </a:t>
            </a:r>
          </a:p>
          <a:p>
            <a:r>
              <a:rPr lang="en-US" b="0" i="0" dirty="0">
                <a:solidFill>
                  <a:srgbClr val="222222"/>
                </a:solidFill>
                <a:effectLst/>
                <a:latin typeface="-apple-system"/>
              </a:rPr>
              <a:t>Similarly, sleep inconsistency plays a part in academic performance. Sleep inconsistency (sometimes called “social jet lag”) - typically seen in the form of sleep debt during weekdays followed by oversleep on weekends. </a:t>
            </a:r>
          </a:p>
          <a:p>
            <a:pPr lvl="1"/>
            <a:r>
              <a:rPr lang="en-US" b="0" i="0" dirty="0">
                <a:solidFill>
                  <a:srgbClr val="222222"/>
                </a:solidFill>
                <a:effectLst/>
                <a:latin typeface="-apple-system"/>
              </a:rPr>
              <a:t>Sleep inconsistency tends to be greatest in adolescents and young adults who stay up late but are constrained by strict morning schedules. Adolescents who experience greater sleep inconsistency perform worse in school</a:t>
            </a:r>
          </a:p>
          <a:p>
            <a:endParaRPr lang="en-US" dirty="0">
              <a:solidFill>
                <a:srgbClr val="222222"/>
              </a:solidFill>
              <a:latin typeface="-apple-system"/>
            </a:endParaRPr>
          </a:p>
          <a:p>
            <a:endParaRPr lang="en-US" dirty="0"/>
          </a:p>
        </p:txBody>
      </p:sp>
      <p:sp>
        <p:nvSpPr>
          <p:cNvPr id="3" name="Title 2">
            <a:extLst>
              <a:ext uri="{FF2B5EF4-FFF2-40B4-BE49-F238E27FC236}">
                <a16:creationId xmlns:a16="http://schemas.microsoft.com/office/drawing/2014/main" id="{0A62F01F-5557-DEED-BFDA-2A83346D5412}"/>
              </a:ext>
            </a:extLst>
          </p:cNvPr>
          <p:cNvSpPr>
            <a:spLocks noGrp="1"/>
          </p:cNvSpPr>
          <p:nvPr>
            <p:ph type="title"/>
          </p:nvPr>
        </p:nvSpPr>
        <p:spPr/>
        <p:txBody>
          <a:bodyPr/>
          <a:lstStyle/>
          <a:p>
            <a:r>
              <a:rPr lang="en-US" dirty="0"/>
              <a:t>Academic Performance</a:t>
            </a:r>
          </a:p>
        </p:txBody>
      </p:sp>
    </p:spTree>
    <p:extLst>
      <p:ext uri="{BB962C8B-B14F-4D97-AF65-F5344CB8AC3E}">
        <p14:creationId xmlns:p14="http://schemas.microsoft.com/office/powerpoint/2010/main" val="129730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849FEE5-87BB-EC45-BE75-A2E11CFE1A8D}"/>
              </a:ext>
            </a:extLst>
          </p:cNvPr>
          <p:cNvPicPr>
            <a:picLocks noChangeAspect="1" noChangeArrowheads="1"/>
          </p:cNvPicPr>
          <p:nvPr/>
        </p:nvPicPr>
        <p:blipFill>
          <a:blip r:embed="rId2"/>
          <a:srcRect/>
          <a:stretch>
            <a:fillRect/>
          </a:stretch>
        </p:blipFill>
        <p:spPr>
          <a:xfrm>
            <a:off x="454409" y="1355893"/>
            <a:ext cx="5542859" cy="4334284"/>
          </a:xfrm>
          <a:prstGeom prst="rect">
            <a:avLst/>
          </a:prstGeom>
        </p:spPr>
      </p:pic>
      <p:pic>
        <p:nvPicPr>
          <p:cNvPr id="1026" name="Picture 2" descr="Graph showing 6 out of 10 middle schoolers and 7 out of 10 high schoolers do not get enough sleep. ">
            <a:extLst>
              <a:ext uri="{FF2B5EF4-FFF2-40B4-BE49-F238E27FC236}">
                <a16:creationId xmlns:a16="http://schemas.microsoft.com/office/drawing/2014/main" id="{E32D9D07-E79C-C28E-C726-FFBA5659C82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410913" y="1154804"/>
            <a:ext cx="5626540" cy="389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1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F50E-11E1-A02B-57E9-1D9C3488D317}"/>
              </a:ext>
            </a:extLst>
          </p:cNvPr>
          <p:cNvSpPr>
            <a:spLocks noGrp="1"/>
          </p:cNvSpPr>
          <p:nvPr>
            <p:ph type="title"/>
          </p:nvPr>
        </p:nvSpPr>
        <p:spPr/>
        <p:txBody>
          <a:bodyPr/>
          <a:lstStyle/>
          <a:p>
            <a:r>
              <a:rPr lang="en-US" dirty="0"/>
              <a:t>Athletic Performance</a:t>
            </a:r>
          </a:p>
        </p:txBody>
      </p:sp>
      <p:sp>
        <p:nvSpPr>
          <p:cNvPr id="3" name="Content Placeholder 2">
            <a:extLst>
              <a:ext uri="{FF2B5EF4-FFF2-40B4-BE49-F238E27FC236}">
                <a16:creationId xmlns:a16="http://schemas.microsoft.com/office/drawing/2014/main" id="{F7F71120-4AB3-A9A6-6945-4736170317AB}"/>
              </a:ext>
            </a:extLst>
          </p:cNvPr>
          <p:cNvSpPr>
            <a:spLocks noGrp="1"/>
          </p:cNvSpPr>
          <p:nvPr>
            <p:ph idx="1"/>
          </p:nvPr>
        </p:nvSpPr>
        <p:spPr/>
        <p:txBody>
          <a:bodyPr>
            <a:normAutofit fontScale="62500" lnSpcReduction="20000"/>
          </a:bodyPr>
          <a:lstStyle/>
          <a:p>
            <a:r>
              <a:rPr lang="en-US" b="0" i="0" dirty="0">
                <a:solidFill>
                  <a:srgbClr val="1B1B1B"/>
                </a:solidFill>
                <a:effectLst/>
                <a:latin typeface="Cambria" panose="02040503050406030204" pitchFamily="18" charset="0"/>
              </a:rPr>
              <a:t>Most studies have looked at effect of sleep restriction -&gt; negative impact on cardiorespiratory function, accuracy and consistent performance in many athletic activities</a:t>
            </a:r>
          </a:p>
          <a:p>
            <a:r>
              <a:rPr lang="en-US" dirty="0"/>
              <a:t>Stanford Study 2011 - </a:t>
            </a:r>
            <a:r>
              <a:rPr lang="en-US" b="0" i="0" dirty="0">
                <a:solidFill>
                  <a:srgbClr val="1B1B1B"/>
                </a:solidFill>
                <a:effectLst/>
                <a:latin typeface="Cambria" panose="02040503050406030204" pitchFamily="18" charset="0"/>
              </a:rPr>
              <a:t>Eleven healthy students on the Stanford University men's varsity basketball team</a:t>
            </a:r>
          </a:p>
          <a:p>
            <a:r>
              <a:rPr lang="en-US" dirty="0">
                <a:solidFill>
                  <a:srgbClr val="1B1B1B"/>
                </a:solidFill>
                <a:latin typeface="Cambria" panose="02040503050406030204" pitchFamily="18" charset="0"/>
              </a:rPr>
              <a:t>Design: H</a:t>
            </a:r>
            <a:r>
              <a:rPr lang="en-US" b="0" i="0" dirty="0">
                <a:solidFill>
                  <a:srgbClr val="1B1B1B"/>
                </a:solidFill>
                <a:effectLst/>
                <a:latin typeface="Cambria" panose="02040503050406030204" pitchFamily="18" charset="0"/>
              </a:rPr>
              <a:t>abitual sleep-wake schedule for a 2–4 week baseline followed by a 5–7 week sleep extension period. Subjects obtained as much nocturnal sleep as possible during sleep extension with a minimum goal of 10 h in bed each night. </a:t>
            </a:r>
          </a:p>
          <a:p>
            <a:r>
              <a:rPr lang="en-US" dirty="0">
                <a:solidFill>
                  <a:srgbClr val="1B1B1B"/>
                </a:solidFill>
                <a:latin typeface="Cambria" panose="02040503050406030204" pitchFamily="18" charset="0"/>
              </a:rPr>
              <a:t>Results: </a:t>
            </a:r>
            <a:r>
              <a:rPr lang="en-US" b="0" i="0" dirty="0">
                <a:solidFill>
                  <a:srgbClr val="1B1B1B"/>
                </a:solidFill>
                <a:effectLst/>
                <a:latin typeface="Cambria" panose="02040503050406030204" pitchFamily="18" charset="0"/>
              </a:rPr>
              <a:t>Total objective nightly sleep time increased during sleep extension compared to baseline by 110.9 ± 79.7 min (regular nighttime schedule &amp; daytime naps)</a:t>
            </a:r>
          </a:p>
          <a:p>
            <a:r>
              <a:rPr lang="en-US" b="0" i="0" dirty="0">
                <a:solidFill>
                  <a:srgbClr val="1B1B1B"/>
                </a:solidFill>
                <a:effectLst/>
                <a:latin typeface="Cambria" panose="02040503050406030204" pitchFamily="18" charset="0"/>
              </a:rPr>
              <a:t>Athletic measurements taken AFTER practice</a:t>
            </a:r>
          </a:p>
          <a:p>
            <a:pPr lvl="1"/>
            <a:r>
              <a:rPr lang="en-US" dirty="0">
                <a:solidFill>
                  <a:srgbClr val="1B1B1B"/>
                </a:solidFill>
                <a:latin typeface="Cambria" panose="02040503050406030204" pitchFamily="18" charset="0"/>
              </a:rPr>
              <a:t>Faster sprint time </a:t>
            </a:r>
          </a:p>
          <a:p>
            <a:pPr lvl="1"/>
            <a:r>
              <a:rPr lang="en-US" dirty="0">
                <a:solidFill>
                  <a:srgbClr val="1B1B1B"/>
                </a:solidFill>
                <a:latin typeface="Cambria" panose="02040503050406030204" pitchFamily="18" charset="0"/>
              </a:rPr>
              <a:t>Increased FT percentage by 9%</a:t>
            </a:r>
          </a:p>
          <a:p>
            <a:pPr lvl="1"/>
            <a:r>
              <a:rPr lang="en-US" dirty="0">
                <a:solidFill>
                  <a:srgbClr val="1B1B1B"/>
                </a:solidFill>
                <a:latin typeface="Cambria" panose="02040503050406030204" pitchFamily="18" charset="0"/>
              </a:rPr>
              <a:t>Increased 3 pt percentage by 9.2%</a:t>
            </a:r>
            <a:endParaRPr lang="en-US" dirty="0"/>
          </a:p>
        </p:txBody>
      </p:sp>
    </p:spTree>
    <p:extLst>
      <p:ext uri="{BB962C8B-B14F-4D97-AF65-F5344CB8AC3E}">
        <p14:creationId xmlns:p14="http://schemas.microsoft.com/office/powerpoint/2010/main" val="4333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3CDA0-D6A3-937F-5AFB-4794EB2C6C8B}"/>
              </a:ext>
            </a:extLst>
          </p:cNvPr>
          <p:cNvSpPr>
            <a:spLocks noGrp="1"/>
          </p:cNvSpPr>
          <p:nvPr>
            <p:ph idx="1"/>
          </p:nvPr>
        </p:nvSpPr>
        <p:spPr/>
        <p:txBody>
          <a:bodyPr>
            <a:normAutofit/>
          </a:bodyPr>
          <a:lstStyle/>
          <a:p>
            <a:r>
              <a:rPr lang="en-US" b="0" i="0" dirty="0">
                <a:solidFill>
                  <a:srgbClr val="333333"/>
                </a:solidFill>
                <a:effectLst/>
                <a:latin typeface="Fira Sans" panose="020B0503050000020004" pitchFamily="34" charset="0"/>
              </a:rPr>
              <a:t>2024 </a:t>
            </a:r>
            <a:r>
              <a:rPr lang="en-US" dirty="0">
                <a:solidFill>
                  <a:srgbClr val="333333"/>
                </a:solidFill>
                <a:latin typeface="Fira Sans" panose="020B0503050000020004" pitchFamily="34" charset="0"/>
              </a:rPr>
              <a:t>Study of College Soccer and Basketball Student Athletes </a:t>
            </a:r>
          </a:p>
          <a:p>
            <a:pPr lvl="1"/>
            <a:r>
              <a:rPr lang="en-US" dirty="0">
                <a:solidFill>
                  <a:srgbClr val="333333"/>
                </a:solidFill>
                <a:latin typeface="Fira Sans" panose="020B0503050000020004" pitchFamily="34" charset="0"/>
              </a:rPr>
              <a:t>Athletes with poor s</a:t>
            </a:r>
            <a:r>
              <a:rPr lang="en-US" b="0" i="0" dirty="0">
                <a:solidFill>
                  <a:srgbClr val="333333"/>
                </a:solidFill>
                <a:effectLst/>
                <a:latin typeface="Fira Sans" panose="020B0503050000020004" pitchFamily="34" charset="0"/>
              </a:rPr>
              <a:t>leep quality during preseason baseline testing had a significantly higher odds (2.2 times) for knee and ankle injury risks compared with student-athletes without poor sleep quality.</a:t>
            </a:r>
          </a:p>
          <a:p>
            <a:pPr lvl="1"/>
            <a:r>
              <a:rPr lang="en-US" b="0" i="0" dirty="0">
                <a:solidFill>
                  <a:srgbClr val="333333"/>
                </a:solidFill>
                <a:effectLst/>
                <a:latin typeface="Fira Sans" panose="020F0502020204030204" pitchFamily="34" charset="0"/>
              </a:rPr>
              <a:t>Optimal sleep is a crucial element in the recovery process for competitive athletes.</a:t>
            </a:r>
            <a:r>
              <a:rPr lang="en-US" b="0" i="0" u="none" strike="noStrike" baseline="30000" dirty="0">
                <a:solidFill>
                  <a:srgbClr val="005B92"/>
                </a:solidFill>
                <a:effectLst/>
                <a:latin typeface="Fira Sans" panose="020F0502020204030204" pitchFamily="34" charset="0"/>
              </a:rPr>
              <a:t> </a:t>
            </a:r>
            <a:r>
              <a:rPr lang="en-US" b="0" i="0" dirty="0">
                <a:solidFill>
                  <a:srgbClr val="333333"/>
                </a:solidFill>
                <a:effectLst/>
                <a:latin typeface="Fira Sans" panose="020F0502020204030204" pitchFamily="34" charset="0"/>
              </a:rPr>
              <a:t>Avoiding a combination of relative energy deficiency in sport, excessive training and competition load and inadequate recovery is crucial to mitigating injury risk, protecting athletes' overall health and optimizing performance.  </a:t>
            </a:r>
          </a:p>
          <a:p>
            <a:endParaRPr lang="en-US" dirty="0"/>
          </a:p>
        </p:txBody>
      </p:sp>
      <p:sp>
        <p:nvSpPr>
          <p:cNvPr id="3" name="Title 2">
            <a:extLst>
              <a:ext uri="{FF2B5EF4-FFF2-40B4-BE49-F238E27FC236}">
                <a16:creationId xmlns:a16="http://schemas.microsoft.com/office/drawing/2014/main" id="{A02F9CAC-C400-F7F8-4991-9C0FFD79338E}"/>
              </a:ext>
            </a:extLst>
          </p:cNvPr>
          <p:cNvSpPr>
            <a:spLocks noGrp="1"/>
          </p:cNvSpPr>
          <p:nvPr>
            <p:ph type="title"/>
          </p:nvPr>
        </p:nvSpPr>
        <p:spPr/>
        <p:txBody>
          <a:bodyPr/>
          <a:lstStyle/>
          <a:p>
            <a:r>
              <a:rPr lang="en-US" dirty="0"/>
              <a:t>Sleep as Injury Prevention</a:t>
            </a:r>
          </a:p>
        </p:txBody>
      </p:sp>
    </p:spTree>
    <p:extLst>
      <p:ext uri="{BB962C8B-B14F-4D97-AF65-F5344CB8AC3E}">
        <p14:creationId xmlns:p14="http://schemas.microsoft.com/office/powerpoint/2010/main" val="286308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05D27-8AD4-F676-1070-4DA9EACF24FD}"/>
              </a:ext>
            </a:extLst>
          </p:cNvPr>
          <p:cNvSpPr>
            <a:spLocks noGrp="1"/>
          </p:cNvSpPr>
          <p:nvPr>
            <p:ph idx="1"/>
          </p:nvPr>
        </p:nvSpPr>
        <p:spPr/>
        <p:txBody>
          <a:bodyPr>
            <a:normAutofit fontScale="92500" lnSpcReduction="10000"/>
          </a:bodyPr>
          <a:lstStyle/>
          <a:p>
            <a:r>
              <a:rPr lang="en-US" dirty="0"/>
              <a:t>Retrospective NFL study 2013 - </a:t>
            </a:r>
            <a:r>
              <a:rPr lang="en-US" dirty="0">
                <a:solidFill>
                  <a:srgbClr val="212121"/>
                </a:solidFill>
                <a:latin typeface="BlinkMacSystemFont"/>
              </a:rPr>
              <a:t>R</a:t>
            </a:r>
            <a:r>
              <a:rPr lang="en-US" b="0" i="0" dirty="0">
                <a:solidFill>
                  <a:srgbClr val="212121"/>
                </a:solidFill>
                <a:effectLst/>
                <a:latin typeface="BlinkMacSystemFont"/>
              </a:rPr>
              <a:t>eviewed the past 40 years of evening and daytime professional football games between west coast and east coast United States teams. </a:t>
            </a:r>
          </a:p>
          <a:p>
            <a:r>
              <a:rPr lang="en-US" dirty="0">
                <a:solidFill>
                  <a:srgbClr val="212121"/>
                </a:solidFill>
                <a:latin typeface="BlinkMacSystemFont"/>
              </a:rPr>
              <a:t>R</a:t>
            </a:r>
            <a:r>
              <a:rPr lang="en-US" b="0" i="0" dirty="0">
                <a:solidFill>
                  <a:srgbClr val="212121"/>
                </a:solidFill>
                <a:effectLst/>
                <a:latin typeface="BlinkMacSystemFont"/>
              </a:rPr>
              <a:t>esults were strongly in favor of the west coast teams during evening games against east coast teams, with the west coast teams beating the point spread about twice as often (t = 3.95, P &lt; 0.0001) as east coast teams. For similar daytime game match-ups, we observed no such advantage.</a:t>
            </a:r>
          </a:p>
          <a:p>
            <a:r>
              <a:rPr lang="en-US" b="0" i="0" dirty="0">
                <a:solidFill>
                  <a:srgbClr val="212121"/>
                </a:solidFill>
                <a:effectLst/>
                <a:latin typeface="BlinkMacSystemFont"/>
              </a:rPr>
              <a:t>Professional football players playing close to the circadian peak in performance demonstrate a significant athletic advantage over those who are playing at other times.</a:t>
            </a:r>
          </a:p>
        </p:txBody>
      </p:sp>
      <p:sp>
        <p:nvSpPr>
          <p:cNvPr id="3" name="Title 2">
            <a:extLst>
              <a:ext uri="{FF2B5EF4-FFF2-40B4-BE49-F238E27FC236}">
                <a16:creationId xmlns:a16="http://schemas.microsoft.com/office/drawing/2014/main" id="{73776E2C-A944-A90E-7FB1-65A001F1BA11}"/>
              </a:ext>
            </a:extLst>
          </p:cNvPr>
          <p:cNvSpPr>
            <a:spLocks noGrp="1"/>
          </p:cNvSpPr>
          <p:nvPr>
            <p:ph type="title"/>
          </p:nvPr>
        </p:nvSpPr>
        <p:spPr/>
        <p:txBody>
          <a:bodyPr/>
          <a:lstStyle/>
          <a:p>
            <a:r>
              <a:rPr lang="en-US" dirty="0"/>
              <a:t>Circadian Rhythm and Athletic Performance</a:t>
            </a:r>
          </a:p>
        </p:txBody>
      </p:sp>
    </p:spTree>
    <p:extLst>
      <p:ext uri="{BB962C8B-B14F-4D97-AF65-F5344CB8AC3E}">
        <p14:creationId xmlns:p14="http://schemas.microsoft.com/office/powerpoint/2010/main" val="4112685161"/>
      </p:ext>
    </p:extLst>
  </p:cSld>
  <p:clrMapOvr>
    <a:masterClrMapping/>
  </p:clrMapOvr>
</p:sld>
</file>

<file path=ppt/theme/theme1.xml><?xml version="1.0" encoding="utf-8"?>
<a:theme xmlns:a="http://schemas.openxmlformats.org/drawingml/2006/main" name="Office Theme">
  <a:themeElements>
    <a:clrScheme name="CHOC PPT">
      <a:dk1>
        <a:srgbClr val="0064A4"/>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C_PPT_TEMPLATE_GENERAL_FULL_96dpi.pptx" id="{E2DB0FE3-1E42-4A1A-8625-06C7F41BD65B}" vid="{645834BB-F749-4594-87DF-1B0E91ACA2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CE4EBDCA4D874A89F9A6B1101744A6" ma:contentTypeVersion="12" ma:contentTypeDescription="Create a new document." ma:contentTypeScope="" ma:versionID="cec22c88ddba6dbbc2ed863096d42f3b">
  <xsd:schema xmlns:xsd="http://www.w3.org/2001/XMLSchema" xmlns:xs="http://www.w3.org/2001/XMLSchema" xmlns:p="http://schemas.microsoft.com/office/2006/metadata/properties" xmlns:ns3="a785ad58-1d57-4f8a-aa71-77170459bd0d" xmlns:ns4="2610ffbf-e2cd-4b50-a7ff-b032037205a7" xmlns:ns5="be708e37-e0ab-4742-84ee-16cbcd3a87a8" targetNamespace="http://schemas.microsoft.com/office/2006/metadata/properties" ma:root="true" ma:fieldsID="6ebfd73ed2069794449752c13ad02552" ns3:_="" ns4:_="" ns5:_="">
    <xsd:import namespace="a785ad58-1d57-4f8a-aa71-77170459bd0d"/>
    <xsd:import namespace="2610ffbf-e2cd-4b50-a7ff-b032037205a7"/>
    <xsd:import namespace="be708e37-e0ab-4742-84ee-16cbcd3a87a8"/>
    <xsd:element name="properties">
      <xsd:complexType>
        <xsd:sequence>
          <xsd:element name="documentManagement">
            <xsd:complexType>
              <xsd:all>
                <xsd:element ref="ns3:SharedWithUsers" minOccurs="0"/>
                <xsd:element ref="ns4:MediaServiceMetadata" minOccurs="0"/>
                <xsd:element ref="ns4:MediaServiceFastMetadata" minOccurs="0"/>
                <xsd:element ref="ns5:SharedWithDetails" minOccurs="0"/>
                <xsd:element ref="ns5:SharingHintHash"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10ffbf-e2cd-4b50-a7ff-b032037205a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708e37-e0ab-4742-84ee-16cbcd3a87a8"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18456C-EF55-43F9-AB88-C1373E3A24CF}">
  <ds:schemaRef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be708e37-e0ab-4742-84ee-16cbcd3a87a8"/>
    <ds:schemaRef ds:uri="2610ffbf-e2cd-4b50-a7ff-b032037205a7"/>
    <ds:schemaRef ds:uri="http://schemas.microsoft.com/office/infopath/2007/PartnerControls"/>
    <ds:schemaRef ds:uri="http://schemas.openxmlformats.org/package/2006/metadata/core-properties"/>
    <ds:schemaRef ds:uri="a785ad58-1d57-4f8a-aa71-77170459bd0d"/>
    <ds:schemaRef ds:uri="http://purl.org/dc/terms/"/>
  </ds:schemaRefs>
</ds:datastoreItem>
</file>

<file path=customXml/itemProps2.xml><?xml version="1.0" encoding="utf-8"?>
<ds:datastoreItem xmlns:ds="http://schemas.openxmlformats.org/officeDocument/2006/customXml" ds:itemID="{722FF2F9-7089-4E59-A456-99CDED839891}">
  <ds:schemaRefs>
    <ds:schemaRef ds:uri="http://schemas.microsoft.com/sharepoint/v3/contenttype/forms"/>
  </ds:schemaRefs>
</ds:datastoreItem>
</file>

<file path=customXml/itemProps3.xml><?xml version="1.0" encoding="utf-8"?>
<ds:datastoreItem xmlns:ds="http://schemas.openxmlformats.org/officeDocument/2006/customXml" ds:itemID="{0366C3D2-EFB4-4B61-A082-2C46D1832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5ad58-1d57-4f8a-aa71-77170459bd0d"/>
    <ds:schemaRef ds:uri="2610ffbf-e2cd-4b50-a7ff-b032037205a7"/>
    <ds:schemaRef ds:uri="be708e37-e0ab-4742-84ee-16cbcd3a8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CHOC_PPT_TEMPLATE_GENERAL_FULL_96dpi</Template>
  <TotalTime>1756</TotalTime>
  <Words>988</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Nunito</vt:lpstr>
      <vt:lpstr>-apple-system</vt:lpstr>
      <vt:lpstr>Gill Sans MT</vt:lpstr>
      <vt:lpstr>BlinkMacSystemFont</vt:lpstr>
      <vt:lpstr>Fira Sans</vt:lpstr>
      <vt:lpstr>Arial</vt:lpstr>
      <vt:lpstr>Cambria</vt:lpstr>
      <vt:lpstr>Office Theme</vt:lpstr>
      <vt:lpstr>Sleep and Wellness in Pediatrics 10.28.24   Neal Nakra, MD Chief, Division of Pulmonary  Children’s Hospital of Orange County University of California, Irvine, School of Medicine </vt:lpstr>
      <vt:lpstr>Outline</vt:lpstr>
      <vt:lpstr>Sleep Biology</vt:lpstr>
      <vt:lpstr>Two Memory Stores</vt:lpstr>
      <vt:lpstr>Academic Performance</vt:lpstr>
      <vt:lpstr>PowerPoint Presentation</vt:lpstr>
      <vt:lpstr>Athletic Performance</vt:lpstr>
      <vt:lpstr>Sleep as Injury Prevention</vt:lpstr>
      <vt:lpstr>Circadian Rhythm and Athletic Performance</vt:lpstr>
      <vt:lpstr>Take home</vt:lpstr>
      <vt:lpstr>PowerPoint Presentation</vt:lpstr>
      <vt:lpstr>Academic Performance</vt:lpstr>
    </vt:vector>
  </TitlesOfParts>
  <Company>CHOC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Neal Nakra</dc:creator>
  <cp:lastModifiedBy>Neal Nakra</cp:lastModifiedBy>
  <cp:revision>7</cp:revision>
  <cp:lastPrinted>2019-08-07T19:18:52Z</cp:lastPrinted>
  <dcterms:created xsi:type="dcterms:W3CDTF">2024-10-23T17:04:37Z</dcterms:created>
  <dcterms:modified xsi:type="dcterms:W3CDTF">2024-10-28T01:55:58Z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0x010100ACCE4EBDCA4D874A89F9A6B1101744A6</vt:lpwstr>
  </property>
</Properties>
</file>